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</p:sldIdLst>
  <p:sldSz cy="5143500" cx="9144000"/>
  <p:notesSz cx="6858000" cy="9144000"/>
  <p:embeddedFontLst>
    <p:embeddedFont>
      <p:font typeface="Raleway"/>
      <p:regular r:id="rId74"/>
      <p:bold r:id="rId75"/>
      <p:italic r:id="rId76"/>
      <p:boldItalic r:id="rId77"/>
    </p:embeddedFont>
    <p:embeddedFont>
      <p:font typeface="Cormorant Garamond SemiBold"/>
      <p:regular r:id="rId78"/>
      <p:bold r:id="rId79"/>
      <p:italic r:id="rId80"/>
      <p:boldItalic r:id="rId81"/>
    </p:embeddedFont>
    <p:embeddedFont>
      <p:font typeface="Cormorant Garamond"/>
      <p:regular r:id="rId82"/>
      <p:bold r:id="rId83"/>
      <p:italic r:id="rId84"/>
      <p:boldItalic r:id="rId85"/>
    </p:embeddedFont>
    <p:embeddedFont>
      <p:font typeface="Cormorant Garamond Medium"/>
      <p:regular r:id="rId86"/>
      <p:bold r:id="rId87"/>
      <p:italic r:id="rId88"/>
      <p:boldItalic r:id="rId89"/>
    </p:embeddedFont>
    <p:embeddedFont>
      <p:font typeface="Open Sans Light"/>
      <p:regular r:id="rId90"/>
      <p:bold r:id="rId91"/>
      <p:italic r:id="rId92"/>
      <p:boldItalic r:id="rId93"/>
    </p:embeddedFont>
    <p:embeddedFont>
      <p:font typeface="Open Sans"/>
      <p:regular r:id="rId94"/>
      <p:bold r:id="rId95"/>
      <p:italic r:id="rId96"/>
      <p:boldItalic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OpenSans-bold.fntdata"/><Relationship Id="rId94" Type="http://schemas.openxmlformats.org/officeDocument/2006/relationships/font" Target="fonts/OpenSans-regular.fntdata"/><Relationship Id="rId97" Type="http://schemas.openxmlformats.org/officeDocument/2006/relationships/font" Target="fonts/OpenSans-boldItalic.fntdata"/><Relationship Id="rId96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OpenSansLight-bold.fntdata"/><Relationship Id="rId90" Type="http://schemas.openxmlformats.org/officeDocument/2006/relationships/font" Target="fonts/OpenSansLight-regular.fntdata"/><Relationship Id="rId93" Type="http://schemas.openxmlformats.org/officeDocument/2006/relationships/font" Target="fonts/OpenSansLight-boldItalic.fntdata"/><Relationship Id="rId92" Type="http://schemas.openxmlformats.org/officeDocument/2006/relationships/font" Target="fonts/OpenSansLight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CormorantGaramond-italic.fntdata"/><Relationship Id="rId83" Type="http://schemas.openxmlformats.org/officeDocument/2006/relationships/font" Target="fonts/CormorantGaramond-bold.fntdata"/><Relationship Id="rId86" Type="http://schemas.openxmlformats.org/officeDocument/2006/relationships/font" Target="fonts/CormorantGaramondMedium-regular.fntdata"/><Relationship Id="rId85" Type="http://schemas.openxmlformats.org/officeDocument/2006/relationships/font" Target="fonts/CormorantGaramond-boldItalic.fntdata"/><Relationship Id="rId88" Type="http://schemas.openxmlformats.org/officeDocument/2006/relationships/font" Target="fonts/CormorantGaramondMedium-italic.fntdata"/><Relationship Id="rId87" Type="http://schemas.openxmlformats.org/officeDocument/2006/relationships/font" Target="fonts/CormorantGaramondMedium-bold.fntdata"/><Relationship Id="rId89" Type="http://schemas.openxmlformats.org/officeDocument/2006/relationships/font" Target="fonts/CormorantGaramondMedium-boldItalic.fntdata"/><Relationship Id="rId80" Type="http://schemas.openxmlformats.org/officeDocument/2006/relationships/font" Target="fonts/CormorantGaramondSemiBold-italic.fntdata"/><Relationship Id="rId82" Type="http://schemas.openxmlformats.org/officeDocument/2006/relationships/font" Target="fonts/CormorantGaramond-regular.fntdata"/><Relationship Id="rId81" Type="http://schemas.openxmlformats.org/officeDocument/2006/relationships/font" Target="fonts/CormorantGaramond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font" Target="fonts/Raleway-bold.fntdata"/><Relationship Id="rId74" Type="http://schemas.openxmlformats.org/officeDocument/2006/relationships/font" Target="fonts/Raleway-regular.fntdata"/><Relationship Id="rId77" Type="http://schemas.openxmlformats.org/officeDocument/2006/relationships/font" Target="fonts/Raleway-boldItalic.fntdata"/><Relationship Id="rId76" Type="http://schemas.openxmlformats.org/officeDocument/2006/relationships/font" Target="fonts/Raleway-italic.fntdata"/><Relationship Id="rId79" Type="http://schemas.openxmlformats.org/officeDocument/2006/relationships/font" Target="fonts/CormorantGaramondSemiBold-bold.fntdata"/><Relationship Id="rId78" Type="http://schemas.openxmlformats.org/officeDocument/2006/relationships/font" Target="fonts/CormorantGaramondSemiBold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ec3871c98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ec3871c98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ec3871c98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ec3871c98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ec3871c98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ec3871c98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ec3871c98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ec3871c98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ec3871c98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ec3871c98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ec3871c98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ec3871c98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ec3871c98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ec3871c98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ec3871c98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aec3871c98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aec3871c98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aec3871c98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ec3871c98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ec3871c98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ad00c46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aad00c46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ec3871c98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aec3871c98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ec3871c98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aec3871c98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aec3871c98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aec3871c98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ec3871c98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aec3871c98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aec3871c98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aec3871c98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ec3871c98_1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aec3871c98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ec3871c98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ec3871c98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ec3871c98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ec3871c98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ec3871c98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ec3871c98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aec3871c98_1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aec3871c98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ec3871c9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ec3871c9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ec3871c98_1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ec3871c98_1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ec3871c98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aec3871c98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aec3871c98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aec3871c98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aec3871c98_1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aec3871c98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aec3871c98_1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aec3871c98_1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ec3871c98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aec3871c98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aec3871c98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aec3871c98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aec3871c98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aec3871c98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aec3871c98_1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aec3871c98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ec3871c98_1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aec3871c98_1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ad00c461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ad00c461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ec3871c98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aec3871c98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aec3871c98_1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aec3871c98_1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aec3871c98_1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aec3871c98_1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aec3871c98_1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aec3871c98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ec3871c98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aec3871c98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aec3871c98_1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aec3871c98_1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aec3871c98_1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aec3871c98_1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ec3871c98_1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aec3871c98_1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aec3871c98_1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aec3871c98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aec3871c98_1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aec3871c98_1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ec3871c98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ec3871c9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aec3871c98_1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aec3871c98_1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aec3871c98_1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aec3871c98_1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aec3871c98_1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aec3871c98_1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aec3871c98_1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aec3871c98_1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aec3871c98_1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aec3871c98_1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aec3871c98_1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aec3871c98_1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aec3871c98_1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aec3871c98_1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aec3871c98_1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2aec3871c98_1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aec3871c98_1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aec3871c98_1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aec3871c98_1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aec3871c98_1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ec3871c98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ec3871c98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aec3871c98_1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aec3871c98_1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aec3871c98_1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aec3871c98_1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aec3871c98_1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aec3871c98_1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aec3871c98_1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aec3871c98_1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aec3871c98_1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aec3871c98_1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aec3871c98_1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aec3871c98_1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aec3871c98_1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aec3871c98_1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aec3871c98_1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2aec3871c98_1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aacc5af17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aacc5af17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ec3871c98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ec3871c98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ec3871c98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aec3871c98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ec3871c98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ec3871c98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59113" l="0" r="0" t="0"/>
          <a:stretch/>
        </p:blipFill>
        <p:spPr>
          <a:xfrm>
            <a:off x="0" y="2651100"/>
            <a:ext cx="9144000" cy="24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4256800" y="264475"/>
            <a:ext cx="4412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256700" y="2067725"/>
            <a:ext cx="4412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15626" l="0" r="57757" t="0"/>
          <a:stretch/>
        </p:blipFill>
        <p:spPr>
          <a:xfrm>
            <a:off x="0" y="0"/>
            <a:ext cx="38625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59113" l="0" r="0" t="0"/>
          <a:stretch/>
        </p:blipFill>
        <p:spPr>
          <a:xfrm>
            <a:off x="5725" y="2651100"/>
            <a:ext cx="9144000" cy="24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15626" l="32328" r="52860" t="0"/>
          <a:stretch/>
        </p:blipFill>
        <p:spPr>
          <a:xfrm>
            <a:off x="7750" y="-350"/>
            <a:ext cx="13544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26;p5"/>
          <p:cNvCxnSpPr>
            <a:stCxn id="27" idx="4"/>
            <a:endCxn id="28" idx="0"/>
          </p:cNvCxnSpPr>
          <p:nvPr/>
        </p:nvCxnSpPr>
        <p:spPr>
          <a:xfrm>
            <a:off x="1178925" y="2407300"/>
            <a:ext cx="0" cy="147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4" name="Google Shape;34;p5"/>
          <p:cNvSpPr txBox="1"/>
          <p:nvPr/>
        </p:nvSpPr>
        <p:spPr>
          <a:xfrm>
            <a:off x="255350" y="212547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Ontology engineering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35" name="Google Shape;35;p5"/>
          <p:cNvSpPr txBox="1"/>
          <p:nvPr/>
        </p:nvSpPr>
        <p:spPr>
          <a:xfrm>
            <a:off x="153875" y="2664850"/>
            <a:ext cx="96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Qualitative spatial reasoning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255350" y="320422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Machine learning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401150" y="3743600"/>
            <a:ext cx="713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Deep learning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15626" l="32328" r="52860" t="0"/>
          <a:stretch/>
        </p:blipFill>
        <p:spPr>
          <a:xfrm>
            <a:off x="7750" y="-350"/>
            <a:ext cx="1354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1644650" y="1152475"/>
            <a:ext cx="347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5360175" y="1152475"/>
            <a:ext cx="347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44" name="Google Shape;44;p6"/>
          <p:cNvCxnSpPr>
            <a:stCxn id="45" idx="4"/>
            <a:endCxn id="46" idx="0"/>
          </p:cNvCxnSpPr>
          <p:nvPr/>
        </p:nvCxnSpPr>
        <p:spPr>
          <a:xfrm>
            <a:off x="1178925" y="2407300"/>
            <a:ext cx="0" cy="147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6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9" name="Google Shape;49;p6"/>
          <p:cNvSpPr txBox="1"/>
          <p:nvPr/>
        </p:nvSpPr>
        <p:spPr>
          <a:xfrm>
            <a:off x="255350" y="212547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Ontology engineering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50" name="Google Shape;50;p6"/>
          <p:cNvSpPr txBox="1"/>
          <p:nvPr/>
        </p:nvSpPr>
        <p:spPr>
          <a:xfrm>
            <a:off x="153875" y="2664850"/>
            <a:ext cx="96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Qualitative spatial reasoning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255350" y="320422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Machine learning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52" name="Google Shape;52;p6"/>
          <p:cNvSpPr txBox="1"/>
          <p:nvPr/>
        </p:nvSpPr>
        <p:spPr>
          <a:xfrm>
            <a:off x="401150" y="3743600"/>
            <a:ext cx="713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Deep learning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15626" l="32328" r="52860" t="0"/>
          <a:stretch/>
        </p:blipFill>
        <p:spPr>
          <a:xfrm>
            <a:off x="7750" y="-350"/>
            <a:ext cx="13544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57" name="Google Shape;57;p7"/>
          <p:cNvCxnSpPr>
            <a:stCxn id="58" idx="4"/>
            <a:endCxn id="59" idx="0"/>
          </p:cNvCxnSpPr>
          <p:nvPr/>
        </p:nvCxnSpPr>
        <p:spPr>
          <a:xfrm>
            <a:off x="1178925" y="2407300"/>
            <a:ext cx="0" cy="1471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7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255350" y="212547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Ontology engineering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63" name="Google Shape;63;p7"/>
          <p:cNvSpPr txBox="1"/>
          <p:nvPr/>
        </p:nvSpPr>
        <p:spPr>
          <a:xfrm>
            <a:off x="153875" y="2664850"/>
            <a:ext cx="9609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Qualitative spatial reasoning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64" name="Google Shape;64;p7"/>
          <p:cNvSpPr txBox="1"/>
          <p:nvPr/>
        </p:nvSpPr>
        <p:spPr>
          <a:xfrm>
            <a:off x="255350" y="320422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Machine learning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65" name="Google Shape;65;p7"/>
          <p:cNvSpPr txBox="1"/>
          <p:nvPr/>
        </p:nvSpPr>
        <p:spPr>
          <a:xfrm>
            <a:off x="401150" y="3743600"/>
            <a:ext cx="7134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Deep learning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">
  <p:cSld name="MAIN_POINT">
    <p:bg>
      <p:bgPr>
        <a:solidFill>
          <a:schemeClr val="accent4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/>
          <p:nvPr>
            <p:ph type="title"/>
          </p:nvPr>
        </p:nvSpPr>
        <p:spPr>
          <a:xfrm>
            <a:off x="1684050" y="526350"/>
            <a:ext cx="7116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"/>
              <a:buNone/>
              <a:defRPr b="1" sz="3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615100" y="1152475"/>
            <a:ext cx="7217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morant Garamond Medium"/>
              <a:buChar char="●"/>
              <a:defRPr sz="18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○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■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●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○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■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●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○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■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1684050" y="4760150"/>
            <a:ext cx="71481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Duckham, Sun, Worboys (2024) GIS: A Computing Perspective, Third Edition, CRC Press </a:t>
            </a:r>
            <a:endParaRPr sz="9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gisacp.duckham.or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1684050" y="526350"/>
            <a:ext cx="7116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Chapter 9:</a:t>
            </a:r>
            <a:br>
              <a:rPr lang="en-GB"/>
            </a:br>
            <a:r>
              <a:rPr lang="en-GB"/>
              <a:t>Artificial Intelligence and GIS</a:t>
            </a:r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428625" y="1785950"/>
            <a:ext cx="41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Turtle</a:t>
            </a:r>
            <a:endParaRPr/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4789" l="0" r="0" t="0"/>
          <a:stretch/>
        </p:blipFill>
        <p:spPr>
          <a:xfrm>
            <a:off x="7578553" y="238075"/>
            <a:ext cx="1253525" cy="183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4975" y="3190350"/>
            <a:ext cx="7217101" cy="112691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Turtle</a:t>
            </a:r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b="4789" l="0" r="0" t="0"/>
          <a:stretch/>
        </p:blipFill>
        <p:spPr>
          <a:xfrm>
            <a:off x="7578553" y="238075"/>
            <a:ext cx="1253525" cy="183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4975" y="3012075"/>
            <a:ext cx="7217098" cy="137800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Turtle</a:t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 rotWithShape="1">
          <a:blip r:embed="rId3">
            <a:alphaModFix/>
          </a:blip>
          <a:srcRect b="4789" l="0" r="0" t="0"/>
          <a:stretch/>
        </p:blipFill>
        <p:spPr>
          <a:xfrm>
            <a:off x="7578553" y="238075"/>
            <a:ext cx="1253525" cy="183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4975" y="2551925"/>
            <a:ext cx="7182602" cy="19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1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Turtle</a:t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550" y="980850"/>
            <a:ext cx="7149024" cy="38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4">
            <a:alphaModFix/>
          </a:blip>
          <a:srcRect b="4789" l="0" r="0" t="0"/>
          <a:stretch/>
        </p:blipFill>
        <p:spPr>
          <a:xfrm>
            <a:off x="7578553" y="238075"/>
            <a:ext cx="1253525" cy="183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RDF/XML</a:t>
            </a:r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b="4789" l="0" r="0" t="0"/>
          <a:stretch/>
        </p:blipFill>
        <p:spPr>
          <a:xfrm>
            <a:off x="7578553" y="238075"/>
            <a:ext cx="1253525" cy="183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8150" y="1009083"/>
            <a:ext cx="4869598" cy="37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3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Querying ontologies</a:t>
            </a:r>
            <a:endParaRPr/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triple store</a:t>
            </a:r>
            <a:r>
              <a:rPr lang="en-GB"/>
              <a:t> is a database specifically designed to store and retrieve only RDF subject-predicate-object triples.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Like relational databases, triple stores enjoy a standard query language: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SPARQL</a:t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Echoing SQL, SPARQL queries are constructed around SELECT ... WHERE statements: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 SELECT clause is followed by one or more variables that will appear in the query results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 WHERE clause then lists patterns to match against the stored graph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SPARQL</a:t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 rotWithShape="1">
          <a:blip r:embed="rId3">
            <a:alphaModFix/>
          </a:blip>
          <a:srcRect b="4789" l="0" r="0" t="0"/>
          <a:stretch/>
        </p:blipFill>
        <p:spPr>
          <a:xfrm>
            <a:off x="7578553" y="238075"/>
            <a:ext cx="1253525" cy="183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4975" y="2227268"/>
            <a:ext cx="7217099" cy="247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7275" y="1259662"/>
            <a:ext cx="2553425" cy="7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/>
          <p:nvPr/>
        </p:nvSpPr>
        <p:spPr>
          <a:xfrm>
            <a:off x="3138775" y="1500675"/>
            <a:ext cx="635700" cy="670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189" name="Google Shape;189;p25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SPARQL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775" y="1020347"/>
            <a:ext cx="5755290" cy="377027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6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SPARQL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591" y="1133170"/>
            <a:ext cx="5815325" cy="362415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Reasoning with ontologies</a:t>
            </a:r>
            <a:endParaRPr/>
          </a:p>
        </p:txBody>
      </p:sp>
      <p:sp>
        <p:nvSpPr>
          <p:cNvPr id="209" name="Google Shape;209;p28"/>
          <p:cNvSpPr txBox="1"/>
          <p:nvPr>
            <p:ph idx="2" type="body"/>
          </p:nvPr>
        </p:nvSpPr>
        <p:spPr>
          <a:xfrm>
            <a:off x="5360175" y="1152475"/>
            <a:ext cx="3471900" cy="3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</a:t>
            </a:r>
            <a:r>
              <a:rPr lang="en-GB"/>
              <a:t>easoning is woven in to Semantic Web technologies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 proposition “The Eiffel Tower is French” below the line (the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conclusion</a:t>
            </a:r>
            <a:r>
              <a:rPr lang="en-GB"/>
              <a:t>) follows from the sentences above the line (the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premises</a:t>
            </a:r>
            <a:r>
              <a:rPr lang="en-GB"/>
              <a:t>) by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deduction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 process is quite general, and independent of the meanings of the individual terms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A collection of RDF triples forms a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knowledge base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Deductive reasoning over the knowledge base can occur “on-the-fly” using SPARQL</a:t>
            </a:r>
            <a:endParaRPr/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650" y="1504922"/>
            <a:ext cx="3471901" cy="107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2644" y="2691622"/>
            <a:ext cx="1585800" cy="10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/>
          <p:nvPr/>
        </p:nvSpPr>
        <p:spPr>
          <a:xfrm rot="10800000">
            <a:off x="5040350" y="1812725"/>
            <a:ext cx="279000" cy="44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213" name="Google Shape;213;p28"/>
          <p:cNvSpPr/>
          <p:nvPr/>
        </p:nvSpPr>
        <p:spPr>
          <a:xfrm rot="10800000">
            <a:off x="5040350" y="2887297"/>
            <a:ext cx="279000" cy="44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type="ctrTitle"/>
          </p:nvPr>
        </p:nvSpPr>
        <p:spPr>
          <a:xfrm>
            <a:off x="4256800" y="264475"/>
            <a:ext cx="4412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outcomes</a:t>
            </a:r>
            <a:endParaRPr/>
          </a:p>
        </p:txBody>
      </p:sp>
      <p:sp>
        <p:nvSpPr>
          <p:cNvPr id="82" name="Google Shape;82;p11"/>
          <p:cNvSpPr txBox="1"/>
          <p:nvPr>
            <p:ph idx="1" type="subTitle"/>
          </p:nvPr>
        </p:nvSpPr>
        <p:spPr>
          <a:xfrm>
            <a:off x="4256700" y="2067725"/>
            <a:ext cx="4412700" cy="25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-3124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interpret, use, and design machine-readable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ontologies</a:t>
            </a:r>
            <a:r>
              <a:rPr lang="en-GB"/>
              <a:t> to help increase the interoperability of spatial information;</a:t>
            </a:r>
            <a:endParaRPr/>
          </a:p>
          <a:p>
            <a:pPr indent="-3124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represent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qualitative spatial relationships</a:t>
            </a:r>
            <a:r>
              <a:rPr lang="en-GB"/>
              <a:t>, such as left and right, cardinal directions, and region relations, within automated reasoning systems;</a:t>
            </a:r>
            <a:endParaRPr/>
          </a:p>
          <a:p>
            <a:pPr indent="-3124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apply the basic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machine learning</a:t>
            </a:r>
            <a:r>
              <a:rPr lang="en-GB"/>
              <a:t> techniques that underpin many common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spatial analyses</a:t>
            </a:r>
            <a:r>
              <a:rPr lang="en-GB"/>
              <a:t>; and</a:t>
            </a:r>
            <a:endParaRPr/>
          </a:p>
          <a:p>
            <a:pPr indent="-31242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understand the principles and limitations of advanced machine learning techniques, such as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artificial neural networks</a:t>
            </a:r>
            <a:r>
              <a:rPr lang="en-GB"/>
              <a:t> and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deep learning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Principles of ontology engineering</a:t>
            </a:r>
            <a:endParaRPr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●"/>
            </a:pPr>
            <a:r>
              <a:rPr b="1" lang="en-GB" sz="1530">
                <a:latin typeface="Cormorant Garamond"/>
                <a:ea typeface="Cormorant Garamond"/>
                <a:cs typeface="Cormorant Garamond"/>
                <a:sym typeface="Cormorant Garamond"/>
              </a:rPr>
              <a:t>Congruity</a:t>
            </a:r>
            <a:r>
              <a:rPr lang="en-GB" sz="1530"/>
              <a:t>: Good ontologies </a:t>
            </a:r>
            <a:r>
              <a:rPr i="1" lang="en-GB" sz="1530"/>
              <a:t>reuse</a:t>
            </a:r>
            <a:r>
              <a:rPr lang="en-GB" sz="1530"/>
              <a:t> existing vocabularies and concepts, helping to link data together by building upon established terms, definitions, and concepts</a:t>
            </a:r>
            <a:endParaRPr sz="1530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●"/>
            </a:pPr>
            <a:r>
              <a:rPr b="1" lang="en-GB" sz="1530">
                <a:latin typeface="Cormorant Garamond"/>
                <a:ea typeface="Cormorant Garamond"/>
                <a:cs typeface="Cormorant Garamond"/>
                <a:sym typeface="Cormorant Garamond"/>
              </a:rPr>
              <a:t>Modularity</a:t>
            </a:r>
            <a:r>
              <a:rPr lang="en-GB" sz="1530"/>
              <a:t>: Good ontologies are </a:t>
            </a:r>
            <a:r>
              <a:rPr i="1" lang="en-GB" sz="1530"/>
              <a:t>modular</a:t>
            </a:r>
            <a:r>
              <a:rPr lang="en-GB" sz="1530"/>
              <a:t> in that they describe carefully scoped and bounded domains in a way that is accessible and understandable by others, not only by the individuals or expert communities who developed them</a:t>
            </a:r>
            <a:endParaRPr sz="1530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●"/>
            </a:pPr>
            <a:r>
              <a:rPr b="1" lang="en-GB" sz="1530">
                <a:latin typeface="Cormorant Garamond"/>
                <a:ea typeface="Cormorant Garamond"/>
                <a:cs typeface="Cormorant Garamond"/>
                <a:sym typeface="Cormorant Garamond"/>
              </a:rPr>
              <a:t>Consistency</a:t>
            </a:r>
            <a:r>
              <a:rPr lang="en-GB" sz="1530"/>
              <a:t>: Good ontologies are </a:t>
            </a:r>
            <a:r>
              <a:rPr i="1" lang="en-GB" sz="1530"/>
              <a:t>consistent</a:t>
            </a:r>
            <a:r>
              <a:rPr lang="en-GB" sz="1530"/>
              <a:t>, avoiding circularity in definition and internal contradictions, and helping users to classify instances unambiguously.</a:t>
            </a:r>
            <a:endParaRPr sz="1530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●"/>
            </a:pPr>
            <a:r>
              <a:rPr b="1" lang="en-GB" sz="1530">
                <a:latin typeface="Cormorant Garamond"/>
                <a:ea typeface="Cormorant Garamond"/>
                <a:cs typeface="Cormorant Garamond"/>
                <a:sym typeface="Cormorant Garamond"/>
              </a:rPr>
              <a:t>Clarity</a:t>
            </a:r>
            <a:r>
              <a:rPr lang="en-GB" sz="1530"/>
              <a:t>: Good ontologies avoid basic </a:t>
            </a:r>
            <a:r>
              <a:rPr i="1" lang="en-GB" sz="1530"/>
              <a:t>errors</a:t>
            </a:r>
            <a:r>
              <a:rPr lang="en-GB" sz="1530"/>
              <a:t> in definition, such as failing to distinguish between entities and identifiers; objects in the world versus the digital artifacts that refer to them; and things in the world versus our knowledge of those things</a:t>
            </a:r>
            <a:endParaRPr sz="1530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●"/>
            </a:pPr>
            <a:r>
              <a:rPr b="1" lang="en-GB" sz="1530">
                <a:latin typeface="Cormorant Garamond"/>
                <a:ea typeface="Cormorant Garamond"/>
                <a:cs typeface="Cormorant Garamond"/>
                <a:sym typeface="Cormorant Garamond"/>
              </a:rPr>
              <a:t>Openness</a:t>
            </a:r>
            <a:r>
              <a:rPr lang="en-GB" sz="1530"/>
              <a:t>: Good ontologies are </a:t>
            </a:r>
            <a:r>
              <a:rPr i="1" lang="en-GB" sz="1530"/>
              <a:t>open</a:t>
            </a:r>
            <a:r>
              <a:rPr lang="en-GB" sz="1530"/>
              <a:t>, describing the semantics of data in a way that promotes reasoning about linked data</a:t>
            </a:r>
            <a:endParaRPr sz="1530"/>
          </a:p>
        </p:txBody>
      </p:sp>
      <p:sp>
        <p:nvSpPr>
          <p:cNvPr id="221" name="Google Shape;221;p29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</a:t>
            </a:r>
            <a:r>
              <a:rPr lang="en-GB"/>
              <a:t> of ontology engineering</a:t>
            </a:r>
            <a:endParaRPr/>
          </a:p>
        </p:txBody>
      </p:sp>
      <p:sp>
        <p:nvSpPr>
          <p:cNvPr id="227" name="Google Shape;227;p30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>
                <a:latin typeface="Cormorant Garamond"/>
                <a:ea typeface="Cormorant Garamond"/>
                <a:cs typeface="Cormorant Garamond"/>
                <a:sym typeface="Cormorant Garamond"/>
              </a:rPr>
              <a:t>Reuse</a:t>
            </a:r>
            <a:r>
              <a:rPr lang="en-GB" sz="1600"/>
              <a:t>: every ontology engineering project should begin by identifying the existing upper-level and domain ontologies relevant to the domain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>
                <a:latin typeface="Cormorant Garamond"/>
                <a:ea typeface="Cormorant Garamond"/>
                <a:cs typeface="Cormorant Garamond"/>
                <a:sym typeface="Cormorant Garamond"/>
              </a:rPr>
              <a:t>Enumerate</a:t>
            </a:r>
            <a:r>
              <a:rPr lang="en-GB" sz="1600"/>
              <a:t>: enumerate the terms relevant to the domain, taking special care to be consistent in usage, for example, alert to synonyms and homonyms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>
                <a:latin typeface="Cormorant Garamond"/>
                <a:ea typeface="Cormorant Garamond"/>
                <a:cs typeface="Cormorant Garamond"/>
                <a:sym typeface="Cormorant Garamond"/>
              </a:rPr>
              <a:t>Structure</a:t>
            </a:r>
            <a:r>
              <a:rPr lang="en-GB" sz="1600"/>
              <a:t>: structure the terms into a hierarchy, taking care to ensure each instance of a subclass </a:t>
            </a:r>
            <a:r>
              <a:rPr i="1" lang="en-GB" sz="1600"/>
              <a:t>A</a:t>
            </a:r>
            <a:r>
              <a:rPr lang="en-GB" sz="1600"/>
              <a:t> “is an” instance of superclass </a:t>
            </a:r>
            <a:r>
              <a:rPr i="1" lang="en-GB" sz="1600"/>
              <a:t>B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>
                <a:latin typeface="Cormorant Garamond"/>
                <a:ea typeface="Cormorant Garamond"/>
                <a:cs typeface="Cormorant Garamond"/>
                <a:sym typeface="Cormorant Garamond"/>
              </a:rPr>
              <a:t>Relate</a:t>
            </a:r>
            <a:r>
              <a:rPr lang="en-GB" sz="1600"/>
              <a:t>: define the properties of each class and the relationships to literals and other classes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>
                <a:latin typeface="Cormorant Garamond"/>
                <a:ea typeface="Cormorant Garamond"/>
                <a:cs typeface="Cormorant Garamond"/>
                <a:sym typeface="Cormorant Garamond"/>
              </a:rPr>
              <a:t>Iterate</a:t>
            </a:r>
            <a:r>
              <a:rPr lang="en-GB" sz="1600"/>
              <a:t>: iterate a process of revision and refinement, involving a diverse team of developers that includes subject matter experts, ontology engineers, and generalists</a:t>
            </a:r>
            <a:endParaRPr sz="1600"/>
          </a:p>
        </p:txBody>
      </p:sp>
      <p:sp>
        <p:nvSpPr>
          <p:cNvPr id="228" name="Google Shape;228;p30"/>
          <p:cNvSpPr txBox="1"/>
          <p:nvPr/>
        </p:nvSpPr>
        <p:spPr>
          <a:xfrm>
            <a:off x="5943900" y="4298825"/>
            <a:ext cx="291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See: Noy &amp; McGuinness (2001)</a:t>
            </a:r>
            <a:endParaRPr sz="1500"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229" name="Google Shape;229;p30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9.2</a:t>
            </a:r>
            <a:endParaRPr/>
          </a:p>
        </p:txBody>
      </p:sp>
      <p:sp>
        <p:nvSpPr>
          <p:cNvPr id="235" name="Google Shape;235;p31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Qualitative spatial reasoning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Qualitative versus quantitative</a:t>
            </a:r>
            <a:endParaRPr/>
          </a:p>
        </p:txBody>
      </p:sp>
      <p:sp>
        <p:nvSpPr>
          <p:cNvPr id="241" name="Google Shape;241;p32"/>
          <p:cNvSpPr txBox="1"/>
          <p:nvPr>
            <p:ph idx="1" type="body"/>
          </p:nvPr>
        </p:nvSpPr>
        <p:spPr>
          <a:xfrm>
            <a:off x="1622000" y="1152475"/>
            <a:ext cx="7210200" cy="3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1395"/>
              <a:t>An approach is </a:t>
            </a:r>
            <a:r>
              <a:rPr b="1" lang="en-GB" sz="1395">
                <a:latin typeface="Cormorant Garamond"/>
                <a:ea typeface="Cormorant Garamond"/>
                <a:cs typeface="Cormorant Garamond"/>
                <a:sym typeface="Cormorant Garamond"/>
              </a:rPr>
              <a:t>quantitative</a:t>
            </a:r>
            <a:r>
              <a:rPr lang="en-GB" sz="1395"/>
              <a:t> if it is based on analysis of </a:t>
            </a:r>
            <a:r>
              <a:rPr i="1" lang="en-GB" sz="1395"/>
              <a:t>numerical</a:t>
            </a:r>
            <a:r>
              <a:rPr lang="en-GB" sz="1395"/>
              <a:t> (interval or ratio) data</a:t>
            </a:r>
            <a:endParaRPr sz="139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-GB" sz="1395"/>
              <a:t>An approach is </a:t>
            </a:r>
            <a:r>
              <a:rPr b="1" lang="en-GB" sz="1395">
                <a:latin typeface="Cormorant Garamond"/>
                <a:ea typeface="Cormorant Garamond"/>
                <a:cs typeface="Cormorant Garamond"/>
                <a:sym typeface="Cormorant Garamond"/>
              </a:rPr>
              <a:t>qualitative</a:t>
            </a:r>
            <a:r>
              <a:rPr lang="en-GB" sz="1395"/>
              <a:t> if it is based on analysis of </a:t>
            </a:r>
            <a:r>
              <a:rPr i="1" lang="en-GB" sz="1395"/>
              <a:t>classifications</a:t>
            </a:r>
            <a:r>
              <a:rPr lang="en-GB" sz="1395"/>
              <a:t> and </a:t>
            </a:r>
            <a:r>
              <a:rPr i="1" lang="en-GB" sz="1395"/>
              <a:t>ordering</a:t>
            </a:r>
            <a:r>
              <a:rPr lang="en-GB" sz="1395"/>
              <a:t> (nominal and ordinal data)</a:t>
            </a:r>
            <a:endParaRPr sz="139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852"/>
              <a:buFont typeface="Arial"/>
              <a:buNone/>
            </a:pPr>
            <a:r>
              <a:rPr lang="en-GB" sz="1395"/>
              <a:t>Qualitative representation and reasoning with spatial and temporal data is important because:</a:t>
            </a:r>
            <a:endParaRPr sz="1395"/>
          </a:p>
          <a:p>
            <a:pPr indent="-31718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95"/>
              <a:buChar char="●"/>
            </a:pPr>
            <a:r>
              <a:rPr lang="en-GB" sz="1395"/>
              <a:t>Qualitative properties are </a:t>
            </a:r>
            <a:r>
              <a:rPr b="1" lang="en-GB" sz="1395">
                <a:latin typeface="Cormorant Garamond"/>
                <a:ea typeface="Cormorant Garamond"/>
                <a:cs typeface="Cormorant Garamond"/>
                <a:sym typeface="Cormorant Garamond"/>
              </a:rPr>
              <a:t>simple</a:t>
            </a:r>
            <a:r>
              <a:rPr lang="en-GB" sz="1395"/>
              <a:t>, usually involving small, discrete representations that are inherently tolerant to imprecise human knowledge</a:t>
            </a:r>
            <a:endParaRPr sz="1395"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5"/>
              <a:buChar char="●"/>
            </a:pPr>
            <a:r>
              <a:rPr lang="en-GB" sz="1395"/>
              <a:t>Qualitative properties </a:t>
            </a:r>
            <a:r>
              <a:rPr b="1" lang="en-GB" sz="1395">
                <a:latin typeface="Cormorant Garamond"/>
                <a:ea typeface="Cormorant Garamond"/>
                <a:cs typeface="Cormorant Garamond"/>
                <a:sym typeface="Cormorant Garamond"/>
              </a:rPr>
              <a:t>supervene</a:t>
            </a:r>
            <a:r>
              <a:rPr lang="en-GB" sz="1395"/>
              <a:t> on quantitative properties, in the sense that qualities can always be derived from quantities</a:t>
            </a:r>
            <a:endParaRPr sz="1395"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5"/>
              <a:buChar char="●"/>
            </a:pPr>
            <a:r>
              <a:rPr lang="en-GB" sz="1395"/>
              <a:t>The boundaries between qualities usually correspond to </a:t>
            </a:r>
            <a:r>
              <a:rPr b="1" lang="en-GB" sz="1395">
                <a:latin typeface="Cormorant Garamond"/>
                <a:ea typeface="Cormorant Garamond"/>
                <a:cs typeface="Cormorant Garamond"/>
                <a:sym typeface="Cormorant Garamond"/>
              </a:rPr>
              <a:t>salient</a:t>
            </a:r>
            <a:r>
              <a:rPr lang="en-GB" sz="1395"/>
              <a:t> discontinuities for humans</a:t>
            </a:r>
            <a:endParaRPr sz="139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b="1" lang="en-GB" sz="1395">
                <a:latin typeface="Cormorant Garamond"/>
                <a:ea typeface="Cormorant Garamond"/>
                <a:cs typeface="Cormorant Garamond"/>
                <a:sym typeface="Cormorant Garamond"/>
              </a:rPr>
              <a:t>Qualitative spatiotemporal reasoning</a:t>
            </a:r>
            <a:r>
              <a:rPr lang="en-GB" sz="1395"/>
              <a:t> (QSR) is an area of study within KR</a:t>
            </a:r>
            <a:r>
              <a:rPr baseline="30000" lang="en-GB" sz="1395"/>
              <a:t>2</a:t>
            </a:r>
            <a:r>
              <a:rPr lang="en-GB" sz="1395"/>
              <a:t> that has developed a variety of logical systems for representing and reasoning about qualitative spatial and temporal objects and relations</a:t>
            </a:r>
            <a:endParaRPr sz="1395"/>
          </a:p>
        </p:txBody>
      </p:sp>
      <p:sp>
        <p:nvSpPr>
          <p:cNvPr id="242" name="Google Shape;242;p32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 algebra: representation</a:t>
            </a:r>
            <a:endParaRPr/>
          </a:p>
        </p:txBody>
      </p:sp>
      <p:sp>
        <p:nvSpPr>
          <p:cNvPr id="248" name="Google Shape;248;p33"/>
          <p:cNvSpPr txBox="1"/>
          <p:nvPr>
            <p:ph idx="1" type="body"/>
          </p:nvPr>
        </p:nvSpPr>
        <p:spPr>
          <a:xfrm>
            <a:off x="1622000" y="1152475"/>
            <a:ext cx="7210200" cy="3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395"/>
              <a:t>The point algebra describes three qualitative relations between two points in time</a:t>
            </a:r>
            <a:endParaRPr sz="139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 sz="1395"/>
              <a:t>The different relations are chosen so as to be </a:t>
            </a:r>
            <a:r>
              <a:rPr b="1" lang="en-GB" sz="1395">
                <a:latin typeface="Cormorant Garamond"/>
                <a:ea typeface="Cormorant Garamond"/>
                <a:cs typeface="Cormorant Garamond"/>
                <a:sym typeface="Cormorant Garamond"/>
              </a:rPr>
              <a:t>jointly exhaustive pairwise disjoint</a:t>
            </a:r>
            <a:r>
              <a:rPr lang="en-GB" sz="1395"/>
              <a:t> (JEPD): one and only one of these relations will necessarily hold between any two points in time</a:t>
            </a:r>
            <a:endParaRPr sz="1395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en-GB" sz="1395"/>
              <a:t> </a:t>
            </a:r>
            <a:endParaRPr sz="1395"/>
          </a:p>
        </p:txBody>
      </p:sp>
      <p:sp>
        <p:nvSpPr>
          <p:cNvPr id="249" name="Google Shape;249;p33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000" y="2563542"/>
            <a:ext cx="7210199" cy="104560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3"/>
          <p:cNvSpPr txBox="1"/>
          <p:nvPr/>
        </p:nvSpPr>
        <p:spPr>
          <a:xfrm>
            <a:off x="5943900" y="4298825"/>
            <a:ext cx="2917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See: </a:t>
            </a:r>
            <a:r>
              <a:rPr lang="en-GB" sz="15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Vilain &amp; Kautz (1986)</a:t>
            </a:r>
            <a:endParaRPr sz="1500">
              <a:solidFill>
                <a:schemeClr val="accen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Point algebra: reasoning</a:t>
            </a:r>
            <a:endParaRPr/>
          </a:p>
        </p:txBody>
      </p:sp>
      <p:sp>
        <p:nvSpPr>
          <p:cNvPr id="257" name="Google Shape;257;p34"/>
          <p:cNvSpPr txBox="1"/>
          <p:nvPr>
            <p:ph idx="1" type="body"/>
          </p:nvPr>
        </p:nvSpPr>
        <p:spPr>
          <a:xfrm>
            <a:off x="1622000" y="1152475"/>
            <a:ext cx="7210200" cy="36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5"/>
              <a:buChar char="●"/>
            </a:pPr>
            <a:r>
              <a:rPr b="1" lang="en-GB" sz="1395">
                <a:latin typeface="Cormorant Garamond"/>
                <a:ea typeface="Cormorant Garamond"/>
                <a:cs typeface="Cormorant Garamond"/>
                <a:sym typeface="Cormorant Garamond"/>
              </a:rPr>
              <a:t>Converse</a:t>
            </a:r>
            <a:r>
              <a:rPr lang="en-GB" sz="1395"/>
              <a:t> operation, e.g., </a:t>
            </a:r>
            <a:r>
              <a:rPr i="1" lang="en-GB" sz="1395"/>
              <a:t>before</a:t>
            </a:r>
            <a:r>
              <a:rPr lang="en-GB" sz="1395"/>
              <a:t>(</a:t>
            </a:r>
            <a:r>
              <a:rPr i="1" lang="en-GB" sz="1395"/>
              <a:t>A</a:t>
            </a:r>
            <a:r>
              <a:rPr lang="en-GB" sz="1395"/>
              <a:t>, </a:t>
            </a:r>
            <a:r>
              <a:rPr i="1" lang="en-GB" sz="1395"/>
              <a:t>B</a:t>
            </a:r>
            <a:r>
              <a:rPr lang="en-GB" sz="1395"/>
              <a:t>) implies </a:t>
            </a:r>
            <a:r>
              <a:rPr i="1" lang="en-GB" sz="1395"/>
              <a:t>after</a:t>
            </a:r>
            <a:r>
              <a:rPr lang="en-GB" sz="1395"/>
              <a:t>(</a:t>
            </a:r>
            <a:r>
              <a:rPr i="1" lang="en-GB" sz="1395"/>
              <a:t>B</a:t>
            </a:r>
            <a:r>
              <a:rPr lang="en-GB" sz="1395"/>
              <a:t>, </a:t>
            </a:r>
            <a:r>
              <a:rPr i="1" lang="en-GB" sz="1395"/>
              <a:t>A</a:t>
            </a:r>
            <a:r>
              <a:rPr lang="en-GB" sz="1395"/>
              <a:t>) </a:t>
            </a:r>
            <a:endParaRPr sz="1395"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-GB" sz="1395"/>
              <a:t>General form: </a:t>
            </a:r>
            <a:r>
              <a:rPr i="1" lang="en-GB" sz="1395"/>
              <a:t>R</a:t>
            </a:r>
            <a:r>
              <a:rPr lang="en-GB" sz="1395"/>
              <a:t>(</a:t>
            </a:r>
            <a:r>
              <a:rPr i="1" lang="en-GB" sz="1395"/>
              <a:t>X</a:t>
            </a:r>
            <a:r>
              <a:rPr lang="en-GB" sz="1395"/>
              <a:t>, </a:t>
            </a:r>
            <a:r>
              <a:rPr i="1" lang="en-GB" sz="1395"/>
              <a:t>Y</a:t>
            </a:r>
            <a:r>
              <a:rPr lang="en-GB" sz="1395"/>
              <a:t>) implies </a:t>
            </a:r>
            <a:r>
              <a:rPr i="1" lang="en-GB" sz="1395"/>
              <a:t>R</a:t>
            </a:r>
            <a:r>
              <a:rPr lang="en-GB" sz="1395"/>
              <a:t>(</a:t>
            </a:r>
            <a:r>
              <a:rPr i="1" lang="en-GB" sz="1395"/>
              <a:t>Y</a:t>
            </a:r>
            <a:r>
              <a:rPr lang="en-GB" sz="1395"/>
              <a:t>, </a:t>
            </a:r>
            <a:r>
              <a:rPr i="1" lang="en-GB" sz="1395"/>
              <a:t>X</a:t>
            </a:r>
            <a:r>
              <a:rPr lang="en-GB" sz="1395"/>
              <a:t>)</a:t>
            </a:r>
            <a:endParaRPr sz="1395"/>
          </a:p>
          <a:p>
            <a:pPr indent="-31718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5"/>
              <a:buChar char="●"/>
            </a:pPr>
            <a:r>
              <a:rPr b="1" lang="en-GB" sz="1395">
                <a:latin typeface="Cormorant Garamond"/>
                <a:ea typeface="Cormorant Garamond"/>
                <a:cs typeface="Cormorant Garamond"/>
                <a:sym typeface="Cormorant Garamond"/>
              </a:rPr>
              <a:t>Composition</a:t>
            </a:r>
            <a:r>
              <a:rPr lang="en-GB" sz="1395"/>
              <a:t> </a:t>
            </a:r>
            <a:r>
              <a:rPr lang="en-GB" sz="1395"/>
              <a:t>operation, e.g., </a:t>
            </a:r>
            <a:r>
              <a:rPr i="1" lang="en-GB" sz="1395"/>
              <a:t>before</a:t>
            </a:r>
            <a:r>
              <a:rPr lang="en-GB" sz="1395"/>
              <a:t>(</a:t>
            </a:r>
            <a:r>
              <a:rPr i="1" lang="en-GB" sz="1395"/>
              <a:t>A</a:t>
            </a:r>
            <a:r>
              <a:rPr lang="en-GB" sz="1395"/>
              <a:t>, </a:t>
            </a:r>
            <a:r>
              <a:rPr i="1" lang="en-GB" sz="1395"/>
              <a:t>B</a:t>
            </a:r>
            <a:r>
              <a:rPr lang="en-GB" sz="1395"/>
              <a:t>) and </a:t>
            </a:r>
            <a:r>
              <a:rPr i="1" lang="en-GB" sz="1395"/>
              <a:t>before</a:t>
            </a:r>
            <a:r>
              <a:rPr lang="en-GB" sz="1395"/>
              <a:t>(</a:t>
            </a:r>
            <a:r>
              <a:rPr i="1" lang="en-GB" sz="1395"/>
              <a:t>B</a:t>
            </a:r>
            <a:r>
              <a:rPr lang="en-GB" sz="1395"/>
              <a:t>, </a:t>
            </a:r>
            <a:r>
              <a:rPr i="1" lang="en-GB" sz="1395"/>
              <a:t>C</a:t>
            </a:r>
            <a:r>
              <a:rPr lang="en-GB" sz="1395"/>
              <a:t>) implies </a:t>
            </a:r>
            <a:r>
              <a:rPr i="1" lang="en-GB" sz="1395"/>
              <a:t>before</a:t>
            </a:r>
            <a:r>
              <a:rPr lang="en-GB" sz="1395"/>
              <a:t>(</a:t>
            </a:r>
            <a:r>
              <a:rPr i="1" lang="en-GB" sz="1395"/>
              <a:t>A</a:t>
            </a:r>
            <a:r>
              <a:rPr lang="en-GB" sz="1395"/>
              <a:t>, </a:t>
            </a:r>
            <a:r>
              <a:rPr i="1" lang="en-GB" sz="1395"/>
              <a:t>C</a:t>
            </a:r>
            <a:r>
              <a:rPr lang="en-GB" sz="1395"/>
              <a:t>)</a:t>
            </a:r>
            <a:endParaRPr sz="1395"/>
          </a:p>
          <a:p>
            <a:pPr indent="-31718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-GB" sz="1395"/>
              <a:t>General form: </a:t>
            </a:r>
            <a:r>
              <a:rPr i="1" lang="en-GB" sz="1395"/>
              <a:t>R</a:t>
            </a:r>
            <a:r>
              <a:rPr lang="en-GB" sz="1395"/>
              <a:t>(</a:t>
            </a:r>
            <a:r>
              <a:rPr i="1" lang="en-GB" sz="1395"/>
              <a:t>X</a:t>
            </a:r>
            <a:r>
              <a:rPr lang="en-GB" sz="1395"/>
              <a:t>, </a:t>
            </a:r>
            <a:r>
              <a:rPr i="1" lang="en-GB" sz="1395"/>
              <a:t>Y</a:t>
            </a:r>
            <a:r>
              <a:rPr lang="en-GB" sz="1395"/>
              <a:t>) and </a:t>
            </a:r>
            <a:r>
              <a:rPr i="1" lang="en-GB" sz="1395"/>
              <a:t>R</a:t>
            </a:r>
            <a:r>
              <a:rPr lang="en-GB" sz="1395"/>
              <a:t>(</a:t>
            </a:r>
            <a:r>
              <a:rPr i="1" lang="en-GB" sz="1395"/>
              <a:t>Y</a:t>
            </a:r>
            <a:r>
              <a:rPr lang="en-GB" sz="1395"/>
              <a:t>, </a:t>
            </a:r>
            <a:r>
              <a:rPr i="1" lang="en-GB" sz="1395"/>
              <a:t>Z</a:t>
            </a:r>
            <a:r>
              <a:rPr lang="en-GB" sz="1395"/>
              <a:t>) implies </a:t>
            </a:r>
            <a:r>
              <a:rPr i="1" lang="en-GB" sz="1395"/>
              <a:t>R</a:t>
            </a:r>
            <a:r>
              <a:rPr lang="en-GB" sz="1395"/>
              <a:t>(</a:t>
            </a:r>
            <a:r>
              <a:rPr i="1" lang="en-GB" sz="1395"/>
              <a:t>X</a:t>
            </a:r>
            <a:r>
              <a:rPr lang="en-GB" sz="1395"/>
              <a:t>, </a:t>
            </a:r>
            <a:r>
              <a:rPr i="1" lang="en-GB" sz="1395"/>
              <a:t>Z</a:t>
            </a:r>
            <a:r>
              <a:rPr lang="en-GB" sz="1395"/>
              <a:t>)</a:t>
            </a:r>
            <a:endParaRPr sz="1395"/>
          </a:p>
        </p:txBody>
      </p:sp>
      <p:sp>
        <p:nvSpPr>
          <p:cNvPr id="258" name="Google Shape;258;p34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000" y="2635765"/>
            <a:ext cx="7210199" cy="1091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Constraint network</a:t>
            </a:r>
            <a:endParaRPr/>
          </a:p>
        </p:txBody>
      </p:sp>
      <p:sp>
        <p:nvSpPr>
          <p:cNvPr id="265" name="Google Shape;265;p35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850" y="1128350"/>
            <a:ext cx="5402949" cy="353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Interval algebra: representation</a:t>
            </a:r>
            <a:endParaRPr/>
          </a:p>
        </p:txBody>
      </p:sp>
      <p:sp>
        <p:nvSpPr>
          <p:cNvPr id="272" name="Google Shape;272;p36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0600" y="1152324"/>
            <a:ext cx="3867974" cy="35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Interval algebra: reasoning</a:t>
            </a:r>
            <a:endParaRPr/>
          </a:p>
        </p:txBody>
      </p:sp>
      <p:sp>
        <p:nvSpPr>
          <p:cNvPr id="279" name="Google Shape;279;p37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80" name="Google Shape;2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725" y="1111825"/>
            <a:ext cx="3794000" cy="34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Rectangle</a:t>
            </a:r>
            <a:r>
              <a:rPr lang="en-GB"/>
              <a:t> algebra</a:t>
            </a:r>
            <a:endParaRPr/>
          </a:p>
        </p:txBody>
      </p:sp>
      <p:sp>
        <p:nvSpPr>
          <p:cNvPr id="286" name="Google Shape;286;p38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050" y="1132250"/>
            <a:ext cx="5596300" cy="36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intelligence</a:t>
            </a:r>
            <a:endParaRPr/>
          </a:p>
        </p:txBody>
      </p:sp>
      <p:sp>
        <p:nvSpPr>
          <p:cNvPr id="88" name="Google Shape;88;p12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</a:t>
            </a:r>
            <a:r>
              <a:rPr lang="en-GB"/>
              <a:t>rtificial intelligence (AI) concerns the design and development of machines imbued with behaviors and abilities that might otherwise be regarded as requiring human intelligence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Two major </a:t>
            </a:r>
            <a:r>
              <a:rPr lang="en-GB"/>
              <a:t>branches</a:t>
            </a:r>
            <a:r>
              <a:rPr lang="en-GB"/>
              <a:t> of AI, both of which have a history of spatial applications </a:t>
            </a:r>
            <a:r>
              <a:rPr lang="en-GB"/>
              <a:t>dating back to the genesis of</a:t>
            </a:r>
            <a:r>
              <a:rPr lang="en-GB"/>
              <a:t> GIS: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Knowledge representation and reasoning</a:t>
            </a:r>
            <a:r>
              <a:rPr lang="en-GB"/>
              <a:t> (KR</a:t>
            </a:r>
            <a:r>
              <a:rPr baseline="30000" lang="en-GB"/>
              <a:t>2</a:t>
            </a:r>
            <a:r>
              <a:rPr lang="en-GB"/>
              <a:t>): automated logical reasoning together with symbolic representations of knowledge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Machine learning</a:t>
            </a:r>
            <a:r>
              <a:rPr lang="en-GB"/>
              <a:t> (ML): automated learning from data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Region connection calculus (RCC)</a:t>
            </a:r>
            <a:endParaRPr/>
          </a:p>
        </p:txBody>
      </p:sp>
      <p:sp>
        <p:nvSpPr>
          <p:cNvPr id="293" name="Google Shape;293;p39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RCC is founded on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Clarke’s calculus of individuals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We write </a:t>
            </a:r>
            <a:r>
              <a:rPr i="1" lang="en-GB"/>
              <a:t>C</a:t>
            </a:r>
            <a:r>
              <a:rPr lang="en-GB"/>
              <a:t>(</a:t>
            </a:r>
            <a:r>
              <a:rPr i="1" lang="en-GB"/>
              <a:t>X</a:t>
            </a:r>
            <a:r>
              <a:rPr lang="en-GB"/>
              <a:t>, </a:t>
            </a:r>
            <a:r>
              <a:rPr i="1" lang="en-GB"/>
              <a:t>Y</a:t>
            </a:r>
            <a:r>
              <a:rPr lang="en-GB"/>
              <a:t>) as shorthand for “region </a:t>
            </a:r>
            <a:r>
              <a:rPr i="1" lang="en-GB"/>
              <a:t>X</a:t>
            </a:r>
            <a:r>
              <a:rPr lang="en-GB"/>
              <a:t> is connected to region </a:t>
            </a:r>
            <a:r>
              <a:rPr i="1" lang="en-GB"/>
              <a:t>Y</a:t>
            </a:r>
            <a:r>
              <a:rPr lang="en-GB"/>
              <a:t>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The connection relation is reflexive and symmetric, satisfying the following axioms: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 each region $X$, $C(X, X)$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 each pair of regions X, Y, if C(X, Y) then C(Y, X)</a:t>
            </a:r>
            <a:endParaRPr/>
          </a:p>
        </p:txBody>
      </p:sp>
      <p:sp>
        <p:nvSpPr>
          <p:cNvPr id="294" name="Google Shape;294;p39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Region connection calculus (RCC)</a:t>
            </a:r>
            <a:endParaRPr/>
          </a:p>
        </p:txBody>
      </p:sp>
      <p:pic>
        <p:nvPicPr>
          <p:cNvPr id="300" name="Google Shape;3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0375" y="1391450"/>
            <a:ext cx="6771077" cy="337892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/>
          <p:nvPr/>
        </p:nvSpPr>
        <p:spPr>
          <a:xfrm>
            <a:off x="1850375" y="1017800"/>
            <a:ext cx="6771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Relation			  Definition				Description		    4IM relation</a:t>
            </a:r>
            <a:endParaRPr sz="13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40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RCC 5: Reasoning</a:t>
            </a:r>
            <a:endParaRPr/>
          </a:p>
        </p:txBody>
      </p:sp>
      <p:pic>
        <p:nvPicPr>
          <p:cNvPr id="308" name="Google Shape;3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725" y="1689645"/>
            <a:ext cx="7240474" cy="2393454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1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2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RCC 8: Conceptual </a:t>
            </a:r>
            <a:r>
              <a:rPr lang="en-GB"/>
              <a:t>neighborhood</a:t>
            </a:r>
            <a:endParaRPr/>
          </a:p>
        </p:txBody>
      </p:sp>
      <p:pic>
        <p:nvPicPr>
          <p:cNvPr id="315" name="Google Shape;3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7688" y="1068425"/>
            <a:ext cx="6811670" cy="35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Cardinal directions</a:t>
            </a:r>
            <a:r>
              <a:rPr lang="en-GB"/>
              <a:t>: representation</a:t>
            </a:r>
            <a:endParaRPr/>
          </a:p>
        </p:txBody>
      </p:sp>
      <p:sp>
        <p:nvSpPr>
          <p:cNvPr id="322" name="Google Shape;322;p43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23" name="Google Shape;32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775" y="1609375"/>
            <a:ext cx="7210199" cy="2672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4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Projection-based CDC: reasoning</a:t>
            </a:r>
            <a:endParaRPr/>
          </a:p>
        </p:txBody>
      </p:sp>
      <p:pic>
        <p:nvPicPr>
          <p:cNvPr id="329" name="Google Shape;3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251" y="1160075"/>
            <a:ext cx="6619626" cy="3550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4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5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Egocentic</a:t>
            </a:r>
            <a:r>
              <a:rPr lang="en-GB"/>
              <a:t> directions: representation</a:t>
            </a:r>
            <a:endParaRPr/>
          </a:p>
        </p:txBody>
      </p:sp>
      <p:sp>
        <p:nvSpPr>
          <p:cNvPr id="336" name="Google Shape;336;p45"/>
          <p:cNvSpPr/>
          <p:nvPr/>
        </p:nvSpPr>
        <p:spPr>
          <a:xfrm>
            <a:off x="1114425" y="28117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37" name="Google Shape;3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1050" y="1656313"/>
            <a:ext cx="7170927" cy="2447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9.3</a:t>
            </a:r>
            <a:endParaRPr/>
          </a:p>
        </p:txBody>
      </p:sp>
      <p:sp>
        <p:nvSpPr>
          <p:cNvPr id="343" name="Google Shape;343;p46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7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tasks</a:t>
            </a:r>
            <a:endParaRPr/>
          </a:p>
        </p:txBody>
      </p:sp>
      <p:sp>
        <p:nvSpPr>
          <p:cNvPr id="349" name="Google Shape;349;p47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The wide range of problems that machine learning can help solve can be categorized into three main tasks: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Clustering</a:t>
            </a:r>
            <a:r>
              <a:rPr lang="en-GB"/>
              <a:t> is the task of learning “natural” groupings from within data called </a:t>
            </a:r>
            <a:r>
              <a:rPr i="1" lang="en-GB"/>
              <a:t>clusters</a:t>
            </a:r>
            <a:r>
              <a:rPr lang="en-GB"/>
              <a:t>, such that the similarity of data items within each cluster is greater than the similarity of items between clusters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Classification</a:t>
            </a:r>
            <a:r>
              <a:rPr lang="en-GB"/>
              <a:t> is the task of learning to predict qualitative class labels that can be associated with input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Regression</a:t>
            </a:r>
            <a:r>
              <a:rPr lang="en-GB"/>
              <a:t> is the task of learning to predict quantitative values associated with input data</a:t>
            </a:r>
            <a:endParaRPr/>
          </a:p>
        </p:txBody>
      </p:sp>
      <p:sp>
        <p:nvSpPr>
          <p:cNvPr id="350" name="Google Shape;350;p47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8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tasks</a:t>
            </a:r>
            <a:endParaRPr/>
          </a:p>
        </p:txBody>
      </p:sp>
      <p:sp>
        <p:nvSpPr>
          <p:cNvPr id="356" name="Google Shape;356;p48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57" name="Google Shape;35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025" y="971050"/>
            <a:ext cx="5050045" cy="377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9.1</a:t>
            </a:r>
            <a:endParaRPr/>
          </a:p>
        </p:txBody>
      </p:sp>
      <p:sp>
        <p:nvSpPr>
          <p:cNvPr id="94" name="Google Shape;94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Ontology engineering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9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workflow</a:t>
            </a:r>
            <a:endParaRPr/>
          </a:p>
        </p:txBody>
      </p:sp>
      <p:sp>
        <p:nvSpPr>
          <p:cNvPr id="363" name="Google Shape;363;p49"/>
          <p:cNvSpPr txBox="1"/>
          <p:nvPr>
            <p:ph idx="1" type="body"/>
          </p:nvPr>
        </p:nvSpPr>
        <p:spPr>
          <a:xfrm>
            <a:off x="1622000" y="1152475"/>
            <a:ext cx="7210200" cy="3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430"/>
              <a:t>T</a:t>
            </a:r>
            <a:r>
              <a:rPr lang="en-GB" sz="1430"/>
              <a:t>he machine learning workflow can be summarized  into four basic steps:</a:t>
            </a:r>
            <a:endParaRPr sz="1430"/>
          </a:p>
          <a:p>
            <a:pPr indent="-31940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30"/>
              <a:buAutoNum type="arabicPeriod"/>
            </a:pPr>
            <a:r>
              <a:rPr b="1" lang="en-GB" sz="1430">
                <a:latin typeface="Cormorant Garamond"/>
                <a:ea typeface="Cormorant Garamond"/>
                <a:cs typeface="Cormorant Garamond"/>
                <a:sym typeface="Cormorant Garamond"/>
              </a:rPr>
              <a:t>Preparation</a:t>
            </a:r>
            <a:r>
              <a:rPr lang="en-GB" sz="1430"/>
              <a:t>: raw data needs processing, restructuring, and data cleaning transforming the source data into a clean and compatible format and structure, termed </a:t>
            </a:r>
            <a:r>
              <a:rPr b="1" lang="en-GB" sz="1430">
                <a:latin typeface="Cormorant Garamond"/>
                <a:ea typeface="Cormorant Garamond"/>
                <a:cs typeface="Cormorant Garamond"/>
                <a:sym typeface="Cormorant Garamond"/>
              </a:rPr>
              <a:t>data wrangling</a:t>
            </a:r>
            <a:endParaRPr sz="1430"/>
          </a:p>
          <a:p>
            <a:pPr indent="-3194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30"/>
              <a:buAutoNum type="arabicPeriod"/>
            </a:pPr>
            <a:r>
              <a:rPr b="1" lang="en-GB" sz="1430">
                <a:latin typeface="Cormorant Garamond"/>
                <a:ea typeface="Cormorant Garamond"/>
                <a:cs typeface="Cormorant Garamond"/>
                <a:sym typeface="Cormorant Garamond"/>
              </a:rPr>
              <a:t>Training</a:t>
            </a:r>
            <a:r>
              <a:rPr lang="en-GB" sz="1430"/>
              <a:t>: training involves conditioning an ML model to the data provided</a:t>
            </a:r>
            <a:endParaRPr sz="1430"/>
          </a:p>
          <a:p>
            <a:pPr indent="-29781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90"/>
              <a:buChar char="○"/>
            </a:pPr>
            <a:r>
              <a:rPr lang="en-GB" sz="1090"/>
              <a:t>training data sets often need to be manually labeled by a human, termed </a:t>
            </a:r>
            <a:r>
              <a:rPr i="1" lang="en-GB" sz="1090"/>
              <a:t>supervised learning</a:t>
            </a:r>
            <a:endParaRPr sz="1090"/>
          </a:p>
          <a:p>
            <a:pPr indent="-29781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90"/>
              <a:buChar char="○"/>
            </a:pPr>
            <a:r>
              <a:rPr lang="en-GB" sz="1090"/>
              <a:t>some ML techniques are conditioned directly on data without the need for any labels, termed </a:t>
            </a:r>
            <a:r>
              <a:rPr i="1" lang="en-GB" sz="1090"/>
              <a:t>unsupervised learning</a:t>
            </a:r>
            <a:endParaRPr sz="1090"/>
          </a:p>
          <a:p>
            <a:pPr indent="-3194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30"/>
              <a:buAutoNum type="arabicPeriod"/>
            </a:pPr>
            <a:r>
              <a:rPr b="1" lang="en-GB" sz="1430">
                <a:latin typeface="Cormorant Garamond"/>
                <a:ea typeface="Cormorant Garamond"/>
                <a:cs typeface="Cormorant Garamond"/>
                <a:sym typeface="Cormorant Garamond"/>
              </a:rPr>
              <a:t>Evaluation</a:t>
            </a:r>
            <a:r>
              <a:rPr lang="en-GB" sz="1430"/>
              <a:t>: explores how well the training process has performed, in two components: </a:t>
            </a:r>
            <a:endParaRPr sz="1430"/>
          </a:p>
          <a:p>
            <a:pPr indent="-29781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90"/>
              <a:buChar char="○"/>
            </a:pPr>
            <a:r>
              <a:rPr lang="en-GB" sz="1090"/>
              <a:t>validation occurs </a:t>
            </a:r>
            <a:r>
              <a:rPr i="1" lang="en-GB" sz="1090"/>
              <a:t>while</a:t>
            </a:r>
            <a:r>
              <a:rPr lang="en-GB" sz="1090"/>
              <a:t> the model is being trained on a reserved portion of the data called the </a:t>
            </a:r>
            <a:r>
              <a:rPr i="1" lang="en-GB" sz="1090"/>
              <a:t>validation data set</a:t>
            </a:r>
            <a:endParaRPr sz="1090"/>
          </a:p>
          <a:p>
            <a:pPr indent="-29781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90"/>
              <a:buChar char="○"/>
            </a:pPr>
            <a:r>
              <a:rPr lang="en-GB" sz="1090"/>
              <a:t>testing occurs </a:t>
            </a:r>
            <a:r>
              <a:rPr i="1" lang="en-GB" sz="1090"/>
              <a:t>after</a:t>
            </a:r>
            <a:r>
              <a:rPr lang="en-GB" sz="1090"/>
              <a:t> the model has been built on another reserved portion of the data, called the </a:t>
            </a:r>
            <a:r>
              <a:rPr i="1" lang="en-GB" sz="1090"/>
              <a:t>test data set</a:t>
            </a:r>
            <a:endParaRPr sz="1090"/>
          </a:p>
          <a:p>
            <a:pPr indent="-3194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30"/>
              <a:buAutoNum type="arabicPeriod"/>
            </a:pPr>
            <a:r>
              <a:rPr b="1" lang="en-GB" sz="1430">
                <a:latin typeface="Cormorant Garamond"/>
                <a:ea typeface="Cormorant Garamond"/>
                <a:cs typeface="Cormorant Garamond"/>
                <a:sym typeface="Cormorant Garamond"/>
              </a:rPr>
              <a:t>Output</a:t>
            </a:r>
            <a:r>
              <a:rPr lang="en-GB" sz="1430"/>
              <a:t>: a successful machine learning workflow will construct a trained and evaluated model able to solve one of the three problem types: clustering, classification, and regression</a:t>
            </a:r>
            <a:endParaRPr sz="1430"/>
          </a:p>
        </p:txBody>
      </p:sp>
      <p:sp>
        <p:nvSpPr>
          <p:cNvPr id="364" name="Google Shape;364;p49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 workflow</a:t>
            </a:r>
            <a:endParaRPr/>
          </a:p>
        </p:txBody>
      </p:sp>
      <p:pic>
        <p:nvPicPr>
          <p:cNvPr id="370" name="Google Shape;37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775" y="1605600"/>
            <a:ext cx="7210199" cy="251371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0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1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 and overfitting</a:t>
            </a:r>
            <a:endParaRPr/>
          </a:p>
        </p:txBody>
      </p:sp>
      <p:sp>
        <p:nvSpPr>
          <p:cNvPr id="377" name="Google Shape;377;p51"/>
          <p:cNvSpPr txBox="1"/>
          <p:nvPr>
            <p:ph idx="1" type="body"/>
          </p:nvPr>
        </p:nvSpPr>
        <p:spPr>
          <a:xfrm>
            <a:off x="1622000" y="1152475"/>
            <a:ext cx="7210200" cy="3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</a:pPr>
            <a:r>
              <a:rPr lang="en-GB" sz="1295"/>
              <a:t>Statistical measures of spread such as </a:t>
            </a:r>
            <a:r>
              <a:rPr b="1" lang="en-GB" sz="1295">
                <a:latin typeface="Cormorant Garamond"/>
                <a:ea typeface="Cormorant Garamond"/>
                <a:cs typeface="Cormorant Garamond"/>
                <a:sym typeface="Cormorant Garamond"/>
              </a:rPr>
              <a:t>standard deviation</a:t>
            </a:r>
            <a:r>
              <a:rPr lang="en-GB" sz="1295"/>
              <a:t>, </a:t>
            </a:r>
            <a:r>
              <a:rPr b="1" lang="en-GB" sz="1295">
                <a:latin typeface="Cormorant Garamond"/>
                <a:ea typeface="Cormorant Garamond"/>
                <a:cs typeface="Cormorant Garamond"/>
                <a:sym typeface="Cormorant Garamond"/>
              </a:rPr>
              <a:t>mean square error</a:t>
            </a:r>
            <a:r>
              <a:rPr lang="en-GB" sz="1295"/>
              <a:t> (MSE), and </a:t>
            </a:r>
            <a:r>
              <a:rPr b="1" lang="en-GB" sz="1295">
                <a:latin typeface="Cormorant Garamond"/>
                <a:ea typeface="Cormorant Garamond"/>
                <a:cs typeface="Cormorant Garamond"/>
                <a:sym typeface="Cormorant Garamond"/>
              </a:rPr>
              <a:t>R</a:t>
            </a:r>
            <a:r>
              <a:rPr b="1" baseline="30000" lang="en-GB" sz="1295">
                <a:latin typeface="Cormorant Garamond"/>
                <a:ea typeface="Cormorant Garamond"/>
                <a:cs typeface="Cormorant Garamond"/>
                <a:sym typeface="Cormorant Garamond"/>
              </a:rPr>
              <a:t>2</a:t>
            </a:r>
            <a:r>
              <a:rPr lang="en-GB" sz="1295"/>
              <a:t> help to evaluate the quality of learning with quantitative data</a:t>
            </a:r>
            <a:endParaRPr sz="1295"/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</a:pPr>
            <a:r>
              <a:rPr lang="en-GB" sz="1295"/>
              <a:t>Metrics based on </a:t>
            </a:r>
            <a:r>
              <a:rPr b="1" lang="en-GB" sz="1295">
                <a:latin typeface="Cormorant Garamond"/>
                <a:ea typeface="Cormorant Garamond"/>
                <a:cs typeface="Cormorant Garamond"/>
                <a:sym typeface="Cormorant Garamond"/>
              </a:rPr>
              <a:t>errors of commission</a:t>
            </a:r>
            <a:r>
              <a:rPr lang="en-GB" sz="1295"/>
              <a:t> (items placed in a class </a:t>
            </a:r>
            <a:r>
              <a:rPr i="1" lang="en-GB" sz="1295"/>
              <a:t>X</a:t>
            </a:r>
            <a:r>
              <a:rPr lang="en-GB" sz="1295"/>
              <a:t> that should not have been) and </a:t>
            </a:r>
            <a:r>
              <a:rPr b="1" lang="en-GB" sz="1295">
                <a:latin typeface="Cormorant Garamond"/>
                <a:ea typeface="Cormorant Garamond"/>
                <a:cs typeface="Cormorant Garamond"/>
                <a:sym typeface="Cormorant Garamond"/>
              </a:rPr>
              <a:t>errors of omission</a:t>
            </a:r>
            <a:r>
              <a:rPr lang="en-GB" sz="1295"/>
              <a:t> (items not placed in a class </a:t>
            </a:r>
            <a:r>
              <a:rPr i="1" lang="en-GB" sz="1295"/>
              <a:t>X</a:t>
            </a:r>
            <a:r>
              <a:rPr lang="en-GB" sz="1295"/>
              <a:t> that should have been) support evaluation with quantitative data</a:t>
            </a:r>
            <a:endParaRPr sz="1295"/>
          </a:p>
          <a:p>
            <a:pPr indent="-29114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5"/>
              <a:buChar char="○"/>
            </a:pPr>
            <a:r>
              <a:rPr lang="en-GB" sz="985"/>
              <a:t>A confusion matrix cross tabulates errors of omission and errors of commission</a:t>
            </a:r>
            <a:endParaRPr sz="985"/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</a:pPr>
            <a:r>
              <a:rPr lang="en-GB" sz="1295"/>
              <a:t>Overall </a:t>
            </a:r>
            <a:r>
              <a:rPr b="1" lang="en-GB" sz="1295">
                <a:latin typeface="Cormorant Garamond"/>
                <a:ea typeface="Cormorant Garamond"/>
                <a:cs typeface="Cormorant Garamond"/>
                <a:sym typeface="Cormorant Garamond"/>
              </a:rPr>
              <a:t>classification accuracy</a:t>
            </a:r>
            <a:r>
              <a:rPr lang="en-GB" sz="1295"/>
              <a:t> can be captured as the number of correct classifications as a proportion of the total number of classified data items</a:t>
            </a:r>
            <a:endParaRPr sz="1295"/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</a:pPr>
            <a:r>
              <a:rPr lang="en-GB" sz="1295"/>
              <a:t>For individual categories, three further metrics are widely used:</a:t>
            </a:r>
            <a:endParaRPr sz="1295"/>
          </a:p>
          <a:p>
            <a:pPr indent="-29114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5"/>
              <a:buChar char="○"/>
            </a:pPr>
            <a:r>
              <a:rPr b="1" lang="en-GB" sz="985">
                <a:latin typeface="Cormorant Garamond"/>
                <a:ea typeface="Cormorant Garamond"/>
                <a:cs typeface="Cormorant Garamond"/>
                <a:sym typeface="Cormorant Garamond"/>
              </a:rPr>
              <a:t>True positive rate</a:t>
            </a:r>
            <a:r>
              <a:rPr lang="en-GB" sz="985"/>
              <a:t> (TPR), also called sensitivity or recall, measures the data correctly classified as a proportion of all the data classified</a:t>
            </a:r>
            <a:endParaRPr sz="985"/>
          </a:p>
          <a:p>
            <a:pPr indent="-29114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5"/>
              <a:buChar char="○"/>
            </a:pPr>
            <a:r>
              <a:rPr b="1" lang="en-GB" sz="985">
                <a:latin typeface="Cormorant Garamond"/>
                <a:ea typeface="Cormorant Garamond"/>
                <a:cs typeface="Cormorant Garamond"/>
                <a:sym typeface="Cormorant Garamond"/>
              </a:rPr>
              <a:t>Positive predictive value</a:t>
            </a:r>
            <a:r>
              <a:rPr lang="en-GB" sz="985"/>
              <a:t> (PPV), also called precision, is a measure of the data correctly classified as a proportion of the data that should have been so classified</a:t>
            </a:r>
            <a:endParaRPr sz="985"/>
          </a:p>
          <a:p>
            <a:pPr indent="-291147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85"/>
              <a:buChar char="○"/>
            </a:pPr>
            <a:r>
              <a:rPr b="1" lang="en-GB" sz="985">
                <a:latin typeface="Cormorant Garamond"/>
                <a:ea typeface="Cormorant Garamond"/>
                <a:cs typeface="Cormorant Garamond"/>
                <a:sym typeface="Cormorant Garamond"/>
              </a:rPr>
              <a:t>F1 score</a:t>
            </a:r>
            <a:r>
              <a:rPr lang="en-GB" sz="985"/>
              <a:t> is a mean of TPR and PPV</a:t>
            </a:r>
            <a:endParaRPr b="1" sz="985"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95"/>
              <a:buChar char="●"/>
            </a:pPr>
            <a:r>
              <a:rPr b="1" lang="en-GB" sz="1295">
                <a:latin typeface="Cormorant Garamond"/>
                <a:ea typeface="Cormorant Garamond"/>
                <a:cs typeface="Cormorant Garamond"/>
                <a:sym typeface="Cormorant Garamond"/>
              </a:rPr>
              <a:t>O</a:t>
            </a:r>
            <a:r>
              <a:rPr b="1" lang="en-GB" sz="1295">
                <a:latin typeface="Cormorant Garamond"/>
                <a:ea typeface="Cormorant Garamond"/>
                <a:cs typeface="Cormorant Garamond"/>
                <a:sym typeface="Cormorant Garamond"/>
              </a:rPr>
              <a:t>verfitting</a:t>
            </a:r>
            <a:r>
              <a:rPr lang="en-GB" sz="1295"/>
              <a:t> is the common error in machine learning where the model corresponds too closely to the input data set, at the expense of learning something generalizable about the data</a:t>
            </a:r>
            <a:endParaRPr sz="1295"/>
          </a:p>
        </p:txBody>
      </p:sp>
      <p:sp>
        <p:nvSpPr>
          <p:cNvPr id="378" name="Google Shape;378;p51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2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Clustering: </a:t>
            </a:r>
            <a:r>
              <a:rPr i="1" lang="en-GB"/>
              <a:t>k</a:t>
            </a:r>
            <a:r>
              <a:rPr lang="en-GB"/>
              <a:t>-means</a:t>
            </a:r>
            <a:endParaRPr/>
          </a:p>
        </p:txBody>
      </p:sp>
      <p:sp>
        <p:nvSpPr>
          <p:cNvPr id="384" name="Google Shape;384;p52"/>
          <p:cNvSpPr txBox="1"/>
          <p:nvPr>
            <p:ph idx="1" type="body"/>
          </p:nvPr>
        </p:nvSpPr>
        <p:spPr>
          <a:xfrm>
            <a:off x="1622000" y="1152475"/>
            <a:ext cx="7210200" cy="3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 sz="1595">
                <a:latin typeface="Cormorant Garamond"/>
                <a:ea typeface="Cormorant Garamond"/>
                <a:cs typeface="Cormorant Garamond"/>
                <a:sym typeface="Cormorant Garamond"/>
              </a:rPr>
              <a:t>k</a:t>
            </a:r>
            <a:r>
              <a:rPr b="1" lang="en-GB" sz="1595">
                <a:latin typeface="Cormorant Garamond"/>
                <a:ea typeface="Cormorant Garamond"/>
                <a:cs typeface="Cormorant Garamond"/>
                <a:sym typeface="Cormorant Garamond"/>
              </a:rPr>
              <a:t>-means clustering</a:t>
            </a:r>
            <a:r>
              <a:rPr lang="en-GB" sz="1595"/>
              <a:t> partitions an input data set into </a:t>
            </a:r>
            <a:r>
              <a:rPr i="1" lang="en-GB" sz="1595"/>
              <a:t>k</a:t>
            </a:r>
            <a:r>
              <a:rPr lang="en-GB" sz="1595"/>
              <a:t> clusters such that the arithmetic mean (centroid) of each cluster is closer to every data point in the cluster than to any data point in another cluster</a:t>
            </a:r>
            <a:endParaRPr sz="1595"/>
          </a:p>
        </p:txBody>
      </p:sp>
      <p:sp>
        <p:nvSpPr>
          <p:cNvPr id="385" name="Google Shape;385;p52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86" name="Google Shape;38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000" y="2231655"/>
            <a:ext cx="7209974" cy="2510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Clustering: </a:t>
            </a:r>
            <a:r>
              <a:rPr i="1" lang="en-GB"/>
              <a:t>k</a:t>
            </a:r>
            <a:r>
              <a:rPr lang="en-GB"/>
              <a:t>-means</a:t>
            </a:r>
            <a:endParaRPr/>
          </a:p>
        </p:txBody>
      </p:sp>
      <p:sp>
        <p:nvSpPr>
          <p:cNvPr id="392" name="Google Shape;392;p53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93" name="Google Shape;39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1236" y="997453"/>
            <a:ext cx="4217108" cy="377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4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Clustering: DBSCAN</a:t>
            </a:r>
            <a:endParaRPr/>
          </a:p>
        </p:txBody>
      </p:sp>
      <p:sp>
        <p:nvSpPr>
          <p:cNvPr id="399" name="Google Shape;399;p54"/>
          <p:cNvSpPr txBox="1"/>
          <p:nvPr>
            <p:ph idx="1" type="body"/>
          </p:nvPr>
        </p:nvSpPr>
        <p:spPr>
          <a:xfrm>
            <a:off x="1622000" y="1152475"/>
            <a:ext cx="2593500" cy="35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595"/>
              <a:t>DBSCAN (density-based spatial clustering of applications with noise) identifies groups of more densely packed points, and is able to exclude outlier points that do not fit well in any cluster</a:t>
            </a:r>
            <a:endParaRPr sz="1595"/>
          </a:p>
        </p:txBody>
      </p:sp>
      <p:sp>
        <p:nvSpPr>
          <p:cNvPr id="400" name="Google Shape;400;p54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401" name="Google Shape;40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054" y="1180525"/>
            <a:ext cx="4275026" cy="353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5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Clustering: DBSCAN</a:t>
            </a:r>
            <a:endParaRPr/>
          </a:p>
        </p:txBody>
      </p:sp>
      <p:sp>
        <p:nvSpPr>
          <p:cNvPr id="407" name="Google Shape;407;p55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408" name="Google Shape;4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775" y="1484773"/>
            <a:ext cx="7210199" cy="299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6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</a:t>
            </a:r>
            <a:r>
              <a:rPr lang="en-GB"/>
              <a:t>: Decision tree</a:t>
            </a:r>
            <a:endParaRPr/>
          </a:p>
        </p:txBody>
      </p:sp>
      <p:sp>
        <p:nvSpPr>
          <p:cNvPr id="414" name="Google Shape;414;p56"/>
          <p:cNvSpPr txBox="1"/>
          <p:nvPr>
            <p:ph idx="1" type="body"/>
          </p:nvPr>
        </p:nvSpPr>
        <p:spPr>
          <a:xfrm>
            <a:off x="1622000" y="1152475"/>
            <a:ext cx="318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95"/>
              <a:t>Decision tree learning involves the construction of a </a:t>
            </a:r>
            <a:r>
              <a:rPr b="1" lang="en-GB" sz="1595">
                <a:latin typeface="Cormorant Garamond"/>
                <a:ea typeface="Cormorant Garamond"/>
                <a:cs typeface="Cormorant Garamond"/>
                <a:sym typeface="Cormorant Garamond"/>
              </a:rPr>
              <a:t>decision tree</a:t>
            </a:r>
            <a:r>
              <a:rPr lang="en-GB" sz="1595"/>
              <a:t> that models the key decisions behind the classification process</a:t>
            </a:r>
            <a:endParaRPr sz="159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8965"/>
              <a:buFont typeface="Arial"/>
              <a:buNone/>
            </a:pPr>
            <a:r>
              <a:rPr lang="en-GB" sz="1595"/>
              <a:t>A decision tree is a </a:t>
            </a:r>
            <a:r>
              <a:rPr i="1" lang="en-GB" sz="1595"/>
              <a:t>directed acyclic graph</a:t>
            </a:r>
            <a:r>
              <a:rPr lang="en-GB" sz="1595"/>
              <a:t> where:</a:t>
            </a:r>
            <a:endParaRPr sz="1595"/>
          </a:p>
          <a:p>
            <a:pPr indent="-307093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GB" sz="1595"/>
              <a:t>each non-leaf node in the decision tree represents a logical test that can be performed on the data;</a:t>
            </a:r>
            <a:endParaRPr sz="1595"/>
          </a:p>
          <a:p>
            <a:pPr indent="-30709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595"/>
              <a:t>a directed edge represents one potential outcome of the test indicated by the source node of that edge; and</a:t>
            </a:r>
            <a:endParaRPr sz="1595"/>
          </a:p>
          <a:p>
            <a:pPr indent="-30709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 sz="1595"/>
              <a:t>each leaf node represents an outcome of the classification process.</a:t>
            </a:r>
            <a:endParaRPr sz="1595"/>
          </a:p>
        </p:txBody>
      </p:sp>
      <p:sp>
        <p:nvSpPr>
          <p:cNvPr id="415" name="Google Shape;415;p56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416" name="Google Shape;41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420" y="1065624"/>
            <a:ext cx="3851554" cy="35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Classification: Decision tree</a:t>
            </a:r>
            <a:endParaRPr/>
          </a:p>
        </p:txBody>
      </p:sp>
      <p:sp>
        <p:nvSpPr>
          <p:cNvPr id="422" name="Google Shape;422;p57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423" name="Google Shape;4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9706" y="1131430"/>
            <a:ext cx="5353392" cy="35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8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Classification: Decision tree</a:t>
            </a:r>
            <a:endParaRPr/>
          </a:p>
        </p:txBody>
      </p:sp>
      <p:sp>
        <p:nvSpPr>
          <p:cNvPr id="429" name="Google Shape;429;p58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430" name="Google Shape;43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539" y="1008889"/>
            <a:ext cx="5069942" cy="3770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Ontology engineering</a:t>
            </a:r>
            <a:endParaRPr/>
          </a:p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word “ontology” has two related but distinct senses: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Ontology</a:t>
            </a:r>
            <a:r>
              <a:rPr lang="en-GB"/>
              <a:t> (as a “mass noun”)</a:t>
            </a:r>
            <a:r>
              <a:rPr lang="en-GB"/>
              <a:t>: the philosophical study and classification of what things exist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An ontology</a:t>
            </a:r>
            <a:r>
              <a:rPr lang="en-GB"/>
              <a:t> or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ontologies</a:t>
            </a:r>
            <a:r>
              <a:rPr lang="en-GB"/>
              <a:t> (as a “count noun”)</a:t>
            </a:r>
            <a:r>
              <a:rPr lang="en-GB"/>
              <a:t>: an explicit, unambiguous, and machine-readable specification of the meaningful and relevant entities and relationships in an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Ontology engineering</a:t>
            </a:r>
            <a:r>
              <a:rPr lang="en-GB"/>
              <a:t>: the activity of designing and using computerized ontologies</a:t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9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</a:t>
            </a:r>
            <a:r>
              <a:rPr lang="en-GB"/>
              <a:t>: Random forests</a:t>
            </a:r>
            <a:endParaRPr/>
          </a:p>
        </p:txBody>
      </p:sp>
      <p:sp>
        <p:nvSpPr>
          <p:cNvPr id="436" name="Google Shape;436;p59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SzPts val="1595"/>
              <a:buChar char="●"/>
            </a:pPr>
            <a:r>
              <a:rPr lang="en-GB" sz="1595"/>
              <a:t>A </a:t>
            </a:r>
            <a:r>
              <a:rPr b="1" lang="en-GB" sz="1595">
                <a:latin typeface="Cormorant Garamond"/>
                <a:ea typeface="Cormorant Garamond"/>
                <a:cs typeface="Cormorant Garamond"/>
                <a:sym typeface="Cormorant Garamond"/>
              </a:rPr>
              <a:t>random forest</a:t>
            </a:r>
            <a:r>
              <a:rPr lang="en-GB" sz="1595"/>
              <a:t> is a collection of decision trees grown from randomized samples of the input data</a:t>
            </a:r>
            <a:endParaRPr sz="1595"/>
          </a:p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SzPts val="1595"/>
              <a:buChar char="●"/>
            </a:pPr>
            <a:r>
              <a:rPr lang="en-GB" sz="1595"/>
              <a:t>A random forest may take many hundred such random samples in order to grow hundreds of trees</a:t>
            </a:r>
            <a:endParaRPr sz="1595"/>
          </a:p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SzPts val="1595"/>
              <a:buChar char="●"/>
            </a:pPr>
            <a:r>
              <a:rPr lang="en-GB" sz="1595"/>
              <a:t>Classification then uses majority voting from across all the trees in the forest</a:t>
            </a:r>
            <a:endParaRPr sz="1595"/>
          </a:p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SzPts val="1595"/>
              <a:buChar char="●"/>
            </a:pPr>
            <a:r>
              <a:rPr lang="en-GB" sz="1595"/>
              <a:t>The approach of learning multiple models from data and then recombining the set of model outputs into a final output is a common technique in machine learning, termed </a:t>
            </a:r>
            <a:r>
              <a:rPr b="1" lang="en-GB" sz="1595">
                <a:latin typeface="Cormorant Garamond"/>
                <a:ea typeface="Cormorant Garamond"/>
                <a:cs typeface="Cormorant Garamond"/>
                <a:sym typeface="Cormorant Garamond"/>
              </a:rPr>
              <a:t>ensemble learning</a:t>
            </a:r>
            <a:r>
              <a:rPr lang="en-GB" sz="1595"/>
              <a:t> </a:t>
            </a:r>
            <a:endParaRPr sz="1595"/>
          </a:p>
          <a:p>
            <a:pPr indent="-329882" lvl="0" marL="457200" rtl="0" algn="l">
              <a:spcBef>
                <a:spcPts val="0"/>
              </a:spcBef>
              <a:spcAft>
                <a:spcPts val="0"/>
              </a:spcAft>
              <a:buSzPts val="1595"/>
              <a:buChar char="●"/>
            </a:pPr>
            <a:r>
              <a:rPr lang="en-GB" sz="1595"/>
              <a:t>Ensemble learning tends to increase overall stability and accuracy of learning outputs, reducing the tendency to overfitting</a:t>
            </a:r>
            <a:endParaRPr sz="1595"/>
          </a:p>
        </p:txBody>
      </p:sp>
      <p:sp>
        <p:nvSpPr>
          <p:cNvPr id="437" name="Google Shape;437;p59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Classification: Random forests</a:t>
            </a:r>
            <a:endParaRPr/>
          </a:p>
        </p:txBody>
      </p:sp>
      <p:sp>
        <p:nvSpPr>
          <p:cNvPr id="443" name="Google Shape;443;p60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444" name="Google Shape;44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119" y="1050734"/>
            <a:ext cx="4483499" cy="3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1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</a:t>
            </a:r>
            <a:r>
              <a:rPr lang="en-GB"/>
              <a:t>: Semivariogram</a:t>
            </a:r>
            <a:endParaRPr/>
          </a:p>
        </p:txBody>
      </p:sp>
      <p:sp>
        <p:nvSpPr>
          <p:cNvPr id="450" name="Google Shape;450;p61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51" name="Google Shape;451;p61"/>
          <p:cNvSpPr txBox="1"/>
          <p:nvPr>
            <p:ph idx="1" type="body"/>
          </p:nvPr>
        </p:nvSpPr>
        <p:spPr>
          <a:xfrm>
            <a:off x="1622000" y="1152475"/>
            <a:ext cx="3286800" cy="3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30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30"/>
              <a:buChar char="●"/>
            </a:pPr>
            <a:r>
              <a:rPr lang="en-GB" sz="1330"/>
              <a:t>The </a:t>
            </a:r>
            <a:r>
              <a:rPr i="1" lang="en-GB" sz="1330"/>
              <a:t>x</a:t>
            </a:r>
            <a:r>
              <a:rPr lang="en-GB" sz="1330"/>
              <a:t>-axis measures the distance between pairs of points in spatial data, termed </a:t>
            </a:r>
            <a:r>
              <a:rPr b="1" lang="en-GB" sz="1330">
                <a:latin typeface="Cormorant Garamond"/>
                <a:ea typeface="Cormorant Garamond"/>
                <a:cs typeface="Cormorant Garamond"/>
                <a:sym typeface="Cormorant Garamond"/>
              </a:rPr>
              <a:t>lag</a:t>
            </a:r>
            <a:endParaRPr sz="1330"/>
          </a:p>
          <a:p>
            <a:pPr indent="-3130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30"/>
              <a:buChar char="●"/>
            </a:pPr>
            <a:r>
              <a:rPr lang="en-GB" sz="1330"/>
              <a:t>The </a:t>
            </a:r>
            <a:r>
              <a:rPr i="1" lang="en-GB" sz="1330"/>
              <a:t>y</a:t>
            </a:r>
            <a:r>
              <a:rPr lang="en-GB" sz="1330"/>
              <a:t>-axis measures the average of variation between points at that lag, </a:t>
            </a:r>
            <a:r>
              <a:rPr b="1" lang="en-GB" sz="1330">
                <a:latin typeface="Cormorant Garamond"/>
                <a:ea typeface="Cormorant Garamond"/>
                <a:cs typeface="Cormorant Garamond"/>
                <a:sym typeface="Cormorant Garamond"/>
              </a:rPr>
              <a:t>semivariance</a:t>
            </a:r>
            <a:endParaRPr b="1" sz="1330"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indent="-3130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30"/>
              <a:buChar char="●"/>
            </a:pPr>
            <a:r>
              <a:rPr lang="en-GB" sz="1330"/>
              <a:t>The intercept of the curve with the </a:t>
            </a:r>
            <a:r>
              <a:rPr i="1" lang="en-GB" sz="1330"/>
              <a:t>y</a:t>
            </a:r>
            <a:r>
              <a:rPr lang="en-GB" sz="1330"/>
              <a:t>-axis is termed the </a:t>
            </a:r>
            <a:r>
              <a:rPr b="1" lang="en-GB" sz="1330">
                <a:latin typeface="Cormorant Garamond"/>
                <a:ea typeface="Cormorant Garamond"/>
                <a:cs typeface="Cormorant Garamond"/>
                <a:sym typeface="Cormorant Garamond"/>
              </a:rPr>
              <a:t>nugget</a:t>
            </a:r>
            <a:endParaRPr b="1" sz="1330"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indent="-3130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30"/>
              <a:buChar char="●"/>
            </a:pPr>
            <a:r>
              <a:rPr lang="en-GB" sz="1330"/>
              <a:t>Semivariance increases with increasing lag (because near things are more related), but only up to a certain level, termed the </a:t>
            </a:r>
            <a:r>
              <a:rPr b="1" lang="en-GB" sz="1330">
                <a:latin typeface="Cormorant Garamond"/>
                <a:ea typeface="Cormorant Garamond"/>
                <a:cs typeface="Cormorant Garamond"/>
                <a:sym typeface="Cormorant Garamond"/>
              </a:rPr>
              <a:t>sill</a:t>
            </a:r>
            <a:endParaRPr b="1" sz="1330">
              <a:latin typeface="Cormorant Garamond"/>
              <a:ea typeface="Cormorant Garamond"/>
              <a:cs typeface="Cormorant Garamond"/>
              <a:sym typeface="Cormorant Garamond"/>
            </a:endParaRPr>
          </a:p>
          <a:p>
            <a:pPr indent="-31305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30"/>
              <a:buChar char="●"/>
            </a:pPr>
            <a:r>
              <a:rPr lang="en-GB" sz="1330"/>
              <a:t>The lag beyond which semivariance no longer appreciably increases is called the </a:t>
            </a:r>
            <a:r>
              <a:rPr b="1" lang="en-GB" sz="1330">
                <a:latin typeface="Cormorant Garamond"/>
                <a:ea typeface="Cormorant Garamond"/>
                <a:cs typeface="Cormorant Garamond"/>
                <a:sym typeface="Cormorant Garamond"/>
              </a:rPr>
              <a:t>range</a:t>
            </a:r>
            <a:endParaRPr sz="1330"/>
          </a:p>
        </p:txBody>
      </p:sp>
      <p:pic>
        <p:nvPicPr>
          <p:cNvPr id="452" name="Google Shape;45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475" y="1678250"/>
            <a:ext cx="3877500" cy="24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2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Regression: Kriging</a:t>
            </a:r>
            <a:endParaRPr/>
          </a:p>
        </p:txBody>
      </p:sp>
      <p:sp>
        <p:nvSpPr>
          <p:cNvPr id="458" name="Google Shape;458;p62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59" name="Google Shape;459;p62"/>
          <p:cNvSpPr txBox="1"/>
          <p:nvPr>
            <p:ph idx="1" type="body"/>
          </p:nvPr>
        </p:nvSpPr>
        <p:spPr>
          <a:xfrm>
            <a:off x="1622000" y="1152475"/>
            <a:ext cx="3286800" cy="3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semivariogram is a</a:t>
            </a:r>
            <a:r>
              <a:rPr lang="en-GB"/>
              <a:t>t the root of the ML regression technique of Kriging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Kriging involves fitting (i.e., training) a semivariogram to a data set </a:t>
            </a:r>
            <a:r>
              <a:rPr i="1" lang="en-GB"/>
              <a:t>N</a:t>
            </a:r>
            <a:r>
              <a:rPr lang="en-GB"/>
              <a:t> of points by computing the semivariance between the sets of points at different lag distances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The output of this training process is a model of the autocorrelation in the data, based on the structure of the semivariogram</a:t>
            </a:r>
            <a:endParaRPr/>
          </a:p>
        </p:txBody>
      </p:sp>
      <p:pic>
        <p:nvPicPr>
          <p:cNvPr id="460" name="Google Shape;4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8801" y="1700825"/>
            <a:ext cx="3960849" cy="251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3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Regression: Empirical Bayesian Kriging</a:t>
            </a:r>
            <a:endParaRPr/>
          </a:p>
        </p:txBody>
      </p:sp>
      <p:sp>
        <p:nvSpPr>
          <p:cNvPr id="466" name="Google Shape;466;p63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467" name="Google Shape;4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775" y="1068425"/>
            <a:ext cx="5761523" cy="37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4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Regression: GWR</a:t>
            </a:r>
            <a:endParaRPr/>
          </a:p>
        </p:txBody>
      </p:sp>
      <p:sp>
        <p:nvSpPr>
          <p:cNvPr id="473" name="Google Shape;473;p64"/>
          <p:cNvSpPr/>
          <p:nvPr/>
        </p:nvSpPr>
        <p:spPr>
          <a:xfrm>
            <a:off x="1114425" y="33451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74" name="Google Shape;474;p64"/>
          <p:cNvSpPr txBox="1"/>
          <p:nvPr>
            <p:ph idx="1" type="body"/>
          </p:nvPr>
        </p:nvSpPr>
        <p:spPr>
          <a:xfrm>
            <a:off x="1622000" y="1152475"/>
            <a:ext cx="2905500" cy="3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Whereas Kriging trains a model to estimate a variable at unknown </a:t>
            </a:r>
            <a:r>
              <a:rPr i="1" lang="en-GB" sz="1500"/>
              <a:t>locations</a:t>
            </a:r>
            <a:r>
              <a:rPr lang="en-GB" sz="1500"/>
              <a:t>, geographically weighted regression (GWR) trains a model to estimate the spatially varying and unknown </a:t>
            </a:r>
            <a:r>
              <a:rPr i="1" lang="en-GB" sz="1500"/>
              <a:t>relationship</a:t>
            </a:r>
            <a:r>
              <a:rPr lang="en-GB" sz="1500"/>
              <a:t> between different variables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500"/>
              <a:t>GWR is a spatial extension of multiple linear regression, where training data is used to construct the relationship between a dependent variable and one or more independent variables</a:t>
            </a:r>
            <a:endParaRPr sz="1500"/>
          </a:p>
        </p:txBody>
      </p:sp>
      <p:pic>
        <p:nvPicPr>
          <p:cNvPr id="475" name="Google Shape;47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025" y="1586575"/>
            <a:ext cx="4450226" cy="27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5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9.4</a:t>
            </a:r>
            <a:endParaRPr/>
          </a:p>
        </p:txBody>
      </p:sp>
      <p:sp>
        <p:nvSpPr>
          <p:cNvPr id="481" name="Google Shape;481;p65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</a:t>
            </a:r>
            <a:r>
              <a:rPr lang="en-GB"/>
              <a:t> learning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neural network: Perceptron</a:t>
            </a:r>
            <a:endParaRPr/>
          </a:p>
        </p:txBody>
      </p:sp>
      <p:sp>
        <p:nvSpPr>
          <p:cNvPr id="487" name="Google Shape;487;p66"/>
          <p:cNvSpPr txBox="1"/>
          <p:nvPr>
            <p:ph idx="1" type="body"/>
          </p:nvPr>
        </p:nvSpPr>
        <p:spPr>
          <a:xfrm>
            <a:off x="1644650" y="1152475"/>
            <a:ext cx="3063600" cy="3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/>
              <a:t>An </a:t>
            </a:r>
            <a:r>
              <a:rPr b="1" lang="en-GB" sz="1300">
                <a:latin typeface="Cormorant Garamond"/>
                <a:ea typeface="Cormorant Garamond"/>
                <a:cs typeface="Cormorant Garamond"/>
                <a:sym typeface="Cormorant Garamond"/>
              </a:rPr>
              <a:t>artificial neural network</a:t>
            </a:r>
            <a:r>
              <a:rPr lang="en-GB" sz="1300"/>
              <a:t> (ANN) is a machine learning classification or regression algorithm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/>
              <a:t>The simplest possible ANN, termed a </a:t>
            </a:r>
            <a:r>
              <a:rPr b="1" lang="en-GB" sz="1300">
                <a:latin typeface="Cormorant Garamond"/>
                <a:ea typeface="Cormorant Garamond"/>
                <a:cs typeface="Cormorant Garamond"/>
                <a:sym typeface="Cormorant Garamond"/>
              </a:rPr>
              <a:t>perceptron</a:t>
            </a:r>
            <a:r>
              <a:rPr lang="en-GB" sz="1300"/>
              <a:t>, has multiple input nodes connected to a single output node by weighted directed edges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/>
              <a:t>The output node computes the weighted sum of inputs, and it then applies an </a:t>
            </a:r>
            <a:r>
              <a:rPr b="1" lang="en-GB" sz="1300">
                <a:latin typeface="Cormorant Garamond"/>
                <a:ea typeface="Cormorant Garamond"/>
                <a:cs typeface="Cormorant Garamond"/>
                <a:sym typeface="Cormorant Garamond"/>
              </a:rPr>
              <a:t>activation function</a:t>
            </a:r>
            <a:r>
              <a:rPr lang="en-GB" sz="1300"/>
              <a:t> to determine what output is generated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00"/>
              <a:t>A </a:t>
            </a:r>
            <a:r>
              <a:rPr b="1" lang="en-GB" sz="1300">
                <a:latin typeface="Cormorant Garamond"/>
                <a:ea typeface="Cormorant Garamond"/>
                <a:cs typeface="Cormorant Garamond"/>
                <a:sym typeface="Cormorant Garamond"/>
              </a:rPr>
              <a:t>feed-forward network</a:t>
            </a:r>
            <a:r>
              <a:rPr lang="en-GB" sz="1300"/>
              <a:t> only ever feeds data forward from inputs towards outputs</a:t>
            </a:r>
            <a:endParaRPr sz="1300"/>
          </a:p>
        </p:txBody>
      </p:sp>
      <p:sp>
        <p:nvSpPr>
          <p:cNvPr id="488" name="Google Shape;488;p66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489" name="Google Shape;4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068" y="1630475"/>
            <a:ext cx="4055006" cy="2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7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neural network: Perceptron</a:t>
            </a:r>
            <a:endParaRPr/>
          </a:p>
        </p:txBody>
      </p:sp>
      <p:sp>
        <p:nvSpPr>
          <p:cNvPr id="495" name="Google Shape;495;p67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496" name="Google Shape;4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075" y="1318200"/>
            <a:ext cx="6253752" cy="32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8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neural network: Perceptron</a:t>
            </a:r>
            <a:endParaRPr/>
          </a:p>
        </p:txBody>
      </p:sp>
      <p:sp>
        <p:nvSpPr>
          <p:cNvPr id="502" name="Google Shape;502;p68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503" name="Google Shape;503;p68"/>
          <p:cNvPicPr preferRelativeResize="0"/>
          <p:nvPr/>
        </p:nvPicPr>
        <p:blipFill rotWithShape="1">
          <a:blip r:embed="rId3">
            <a:alphaModFix/>
          </a:blip>
          <a:srcRect b="21197" l="48175" r="0" t="0"/>
          <a:stretch/>
        </p:blipFill>
        <p:spPr>
          <a:xfrm>
            <a:off x="5303875" y="1318200"/>
            <a:ext cx="3240950" cy="2560301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8"/>
          <p:cNvSpPr txBox="1"/>
          <p:nvPr>
            <p:ph idx="1" type="body"/>
          </p:nvPr>
        </p:nvSpPr>
        <p:spPr>
          <a:xfrm>
            <a:off x="1644650" y="1152475"/>
            <a:ext cx="347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For example, the perceptron can correctly classify a new point with coordinate </a:t>
            </a:r>
            <a:br>
              <a:rPr lang="en-GB"/>
            </a:br>
            <a:r>
              <a:rPr lang="en-GB"/>
              <a:t>(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25.6</a:t>
            </a:r>
            <a:r>
              <a:rPr lang="en-GB"/>
              <a:t>,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19.2</a:t>
            </a:r>
            <a:r>
              <a:rPr lang="en-GB"/>
              <a:t>) as </a:t>
            </a:r>
            <a:r>
              <a:rPr i="1" lang="en-GB"/>
              <a:t>a</a:t>
            </a:r>
            <a:r>
              <a:rPr lang="en-GB"/>
              <a:t>(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-1152</a:t>
            </a:r>
            <a:r>
              <a:rPr lang="en-GB"/>
              <a:t>) =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GB"/>
              <a:t> (blue) since: 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-60 </a:t>
            </a: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x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25.6 + 20 </a:t>
            </a:r>
            <a:r>
              <a:rPr lang="en-GB">
                <a:latin typeface="Open Sans Light"/>
                <a:ea typeface="Open Sans Light"/>
                <a:cs typeface="Open Sans Light"/>
                <a:sym typeface="Open Sans Light"/>
              </a:rPr>
              <a:t>x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19.2 + 1000 &lt; 0</a:t>
            </a:r>
            <a:endParaRPr/>
          </a:p>
        </p:txBody>
      </p:sp>
      <p:pic>
        <p:nvPicPr>
          <p:cNvPr id="505" name="Google Shape;50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650" y="1152475"/>
            <a:ext cx="3031225" cy="1273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ontology</a:t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000" y="1069375"/>
            <a:ext cx="7210199" cy="367200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1957300" y="3608325"/>
            <a:ext cx="443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http://www.w3.org/2003/01/geo/wgs84_pos#SpatialThing</a:t>
            </a:r>
            <a:endParaRPr sz="1200">
              <a:solidFill>
                <a:schemeClr val="accen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9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Artificial neural network: Perceptron</a:t>
            </a:r>
            <a:endParaRPr/>
          </a:p>
        </p:txBody>
      </p:sp>
      <p:sp>
        <p:nvSpPr>
          <p:cNvPr id="511" name="Google Shape;511;p69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512" name="Google Shape;5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525" y="1131425"/>
            <a:ext cx="5516452" cy="353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0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Multilayer p</a:t>
            </a:r>
            <a:r>
              <a:rPr lang="en-GB"/>
              <a:t>erceptron (MLP)</a:t>
            </a:r>
            <a:endParaRPr/>
          </a:p>
        </p:txBody>
      </p:sp>
      <p:sp>
        <p:nvSpPr>
          <p:cNvPr id="518" name="Google Shape;518;p70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519" name="Google Shape;51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525" y="1297025"/>
            <a:ext cx="6525752" cy="339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1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Activation functions</a:t>
            </a:r>
            <a:endParaRPr/>
          </a:p>
        </p:txBody>
      </p:sp>
      <p:pic>
        <p:nvPicPr>
          <p:cNvPr id="525" name="Google Shape;52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975" y="1582098"/>
            <a:ext cx="7217101" cy="2554902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1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2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Deep learning</a:t>
            </a:r>
            <a:endParaRPr/>
          </a:p>
        </p:txBody>
      </p:sp>
      <p:sp>
        <p:nvSpPr>
          <p:cNvPr id="532" name="Google Shape;532;p72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l">
              <a:spcBef>
                <a:spcPts val="0"/>
              </a:spcBef>
              <a:spcAft>
                <a:spcPts val="0"/>
              </a:spcAft>
              <a:buSzPts val="1630"/>
              <a:buChar char="●"/>
            </a:pPr>
            <a:r>
              <a:rPr lang="en-GB" sz="1629"/>
              <a:t>T</a:t>
            </a:r>
            <a:r>
              <a:rPr lang="en-GB" sz="1629"/>
              <a:t>he number of nodes in a layer provides a measure of the </a:t>
            </a:r>
            <a:r>
              <a:rPr b="1" lang="en-GB" sz="1629">
                <a:latin typeface="Cormorant Garamond"/>
                <a:ea typeface="Cormorant Garamond"/>
                <a:cs typeface="Cormorant Garamond"/>
                <a:sym typeface="Cormorant Garamond"/>
              </a:rPr>
              <a:t>width</a:t>
            </a:r>
            <a:r>
              <a:rPr lang="en-GB" sz="1629"/>
              <a:t> of a neural network</a:t>
            </a:r>
            <a:endParaRPr sz="1629"/>
          </a:p>
          <a:p>
            <a:pPr indent="-332105" lvl="0" marL="457200" rtl="0" algn="l">
              <a:spcBef>
                <a:spcPts val="0"/>
              </a:spcBef>
              <a:spcAft>
                <a:spcPts val="0"/>
              </a:spcAft>
              <a:buSzPts val="1630"/>
              <a:buChar char="●"/>
            </a:pPr>
            <a:r>
              <a:rPr lang="en-GB" sz="1629"/>
              <a:t>The </a:t>
            </a:r>
            <a:r>
              <a:rPr b="1" lang="en-GB" sz="1629">
                <a:latin typeface="Cormorant Garamond"/>
                <a:ea typeface="Cormorant Garamond"/>
                <a:cs typeface="Cormorant Garamond"/>
                <a:sym typeface="Cormorant Garamond"/>
              </a:rPr>
              <a:t>depth</a:t>
            </a:r>
            <a:r>
              <a:rPr lang="en-GB" sz="1629"/>
              <a:t> of an ANN is defined by: </a:t>
            </a:r>
            <a:endParaRPr sz="1629"/>
          </a:p>
          <a:p>
            <a:pPr indent="-310515" lvl="1" marL="914400" rtl="0" algn="l">
              <a:spcBef>
                <a:spcPts val="0"/>
              </a:spcBef>
              <a:spcAft>
                <a:spcPts val="0"/>
              </a:spcAft>
              <a:buSzPts val="1290"/>
              <a:buChar char="○"/>
            </a:pPr>
            <a:r>
              <a:rPr lang="en-GB" sz="1290"/>
              <a:t>the number of layers in a feed-forward network</a:t>
            </a:r>
            <a:endParaRPr sz="1290"/>
          </a:p>
          <a:p>
            <a:pPr indent="-310515" lvl="1" marL="914400" rtl="0" algn="l">
              <a:spcBef>
                <a:spcPts val="0"/>
              </a:spcBef>
              <a:spcAft>
                <a:spcPts val="0"/>
              </a:spcAft>
              <a:buSzPts val="1290"/>
              <a:buChar char="○"/>
            </a:pPr>
            <a:r>
              <a:rPr lang="en-GB" sz="1290"/>
              <a:t>the length of the path from input to output in neural networks where feedback loops are possible</a:t>
            </a:r>
            <a:endParaRPr sz="1290"/>
          </a:p>
          <a:p>
            <a:pPr indent="-332105" lvl="0" marL="457200" rtl="0" algn="l">
              <a:spcBef>
                <a:spcPts val="0"/>
              </a:spcBef>
              <a:spcAft>
                <a:spcPts val="0"/>
              </a:spcAft>
              <a:buSzPts val="1630"/>
              <a:buChar char="●"/>
            </a:pPr>
            <a:r>
              <a:rPr lang="en-GB" sz="1629"/>
              <a:t>As “deep” ANN is generally taken to mean paths of three or more activating nodes from input to output (i.e., at a minimum a feed-forward MLP with two hidden layers)</a:t>
            </a:r>
            <a:endParaRPr sz="1629"/>
          </a:p>
          <a:p>
            <a:pPr indent="-332105" lvl="0" marL="457200" rtl="0" algn="l">
              <a:spcBef>
                <a:spcPts val="0"/>
              </a:spcBef>
              <a:spcAft>
                <a:spcPts val="0"/>
              </a:spcAft>
              <a:buSzPts val="1630"/>
              <a:buChar char="●"/>
            </a:pPr>
            <a:r>
              <a:rPr b="1" lang="en-GB" sz="1629">
                <a:latin typeface="Cormorant Garamond"/>
                <a:ea typeface="Cormorant Garamond"/>
                <a:cs typeface="Cormorant Garamond"/>
                <a:sym typeface="Cormorant Garamond"/>
              </a:rPr>
              <a:t>Deep learning</a:t>
            </a:r>
            <a:r>
              <a:rPr lang="en-GB" sz="1629"/>
              <a:t> is particularly concerned with the construction, training, and use of </a:t>
            </a:r>
            <a:r>
              <a:rPr b="1" lang="en-GB" sz="1629">
                <a:latin typeface="Cormorant Garamond"/>
                <a:ea typeface="Cormorant Garamond"/>
                <a:cs typeface="Cormorant Garamond"/>
                <a:sym typeface="Cormorant Garamond"/>
              </a:rPr>
              <a:t>deep</a:t>
            </a:r>
            <a:r>
              <a:rPr lang="en-GB" sz="1629"/>
              <a:t> neural networks</a:t>
            </a:r>
            <a:endParaRPr sz="1629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935"/>
              <a:buFont typeface="Arial"/>
              <a:buNone/>
            </a:pPr>
            <a:r>
              <a:t/>
            </a:r>
            <a:endParaRPr sz="162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629"/>
          </a:p>
        </p:txBody>
      </p:sp>
      <p:sp>
        <p:nvSpPr>
          <p:cNvPr id="533" name="Google Shape;533;p72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3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neural networks (CNN)</a:t>
            </a:r>
            <a:endParaRPr/>
          </a:p>
        </p:txBody>
      </p:sp>
      <p:sp>
        <p:nvSpPr>
          <p:cNvPr id="539" name="Google Shape;539;p73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●"/>
            </a:pPr>
            <a:r>
              <a:rPr lang="en-GB" sz="1530"/>
              <a:t>Large images may contain millions of pixels, which would translate into billions of weights in a fully connected MLP</a:t>
            </a:r>
            <a:endParaRPr sz="1530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●"/>
            </a:pPr>
            <a:r>
              <a:rPr lang="en-GB" sz="1530"/>
              <a:t>Such wide, fully connected MLPs are neither computationally efficient nor statistically efficient</a:t>
            </a:r>
            <a:endParaRPr sz="1530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●"/>
            </a:pPr>
            <a:r>
              <a:rPr lang="en-GB" sz="1530"/>
              <a:t>CNNs increase both computational and statistical efficiency by restricting the connections between neural network nodes to those representing nearby localities</a:t>
            </a:r>
            <a:endParaRPr sz="1530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ts val="1530"/>
              <a:buChar char="●"/>
            </a:pPr>
            <a:r>
              <a:rPr lang="en-GB" sz="1530"/>
              <a:t>To achieve this, two new types of layers are introduced by CNNs:</a:t>
            </a:r>
            <a:endParaRPr sz="1530"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ts val="1530"/>
              <a:buChar char="○"/>
            </a:pPr>
            <a:r>
              <a:rPr lang="en-GB" sz="1530"/>
              <a:t>a </a:t>
            </a:r>
            <a:r>
              <a:rPr b="1" lang="en-GB" sz="1530">
                <a:latin typeface="Cormorant Garamond"/>
                <a:ea typeface="Cormorant Garamond"/>
                <a:cs typeface="Cormorant Garamond"/>
                <a:sym typeface="Cormorant Garamond"/>
              </a:rPr>
              <a:t>convolutional layer</a:t>
            </a:r>
            <a:r>
              <a:rPr lang="en-GB" sz="1530"/>
              <a:t> which combines values from pixels within a specified neighborhood using an image processing </a:t>
            </a:r>
            <a:r>
              <a:rPr i="1" lang="en-GB" sz="1530"/>
              <a:t>kernel</a:t>
            </a:r>
            <a:endParaRPr sz="1530"/>
          </a:p>
          <a:p>
            <a:pPr indent="-325755" lvl="1" marL="914400" rtl="0" algn="l">
              <a:spcBef>
                <a:spcPts val="0"/>
              </a:spcBef>
              <a:spcAft>
                <a:spcPts val="0"/>
              </a:spcAft>
              <a:buSzPts val="1530"/>
              <a:buChar char="○"/>
            </a:pPr>
            <a:r>
              <a:rPr lang="en-GB" sz="1530"/>
              <a:t>a </a:t>
            </a:r>
            <a:r>
              <a:rPr b="1" lang="en-GB" sz="1530">
                <a:latin typeface="Cormorant Garamond"/>
                <a:ea typeface="Cormorant Garamond"/>
                <a:cs typeface="Cormorant Garamond"/>
                <a:sym typeface="Cormorant Garamond"/>
              </a:rPr>
              <a:t>pooling layer</a:t>
            </a:r>
            <a:r>
              <a:rPr lang="en-GB" sz="1530"/>
              <a:t> which combines values from nearby pixels using maximum, minimum, median, or other aggregate function of all the pixel values within a specified neighborhood</a:t>
            </a:r>
            <a:endParaRPr sz="153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3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1530"/>
          </a:p>
        </p:txBody>
      </p:sp>
      <p:sp>
        <p:nvSpPr>
          <p:cNvPr id="540" name="Google Shape;540;p73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4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neural networks</a:t>
            </a:r>
            <a:endParaRPr/>
          </a:p>
        </p:txBody>
      </p:sp>
      <p:sp>
        <p:nvSpPr>
          <p:cNvPr id="546" name="Google Shape;546;p74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547" name="Google Shape;54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828" y="1108519"/>
            <a:ext cx="6837033" cy="365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5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Convolutional neural networks</a:t>
            </a:r>
            <a:endParaRPr/>
          </a:p>
        </p:txBody>
      </p:sp>
      <p:sp>
        <p:nvSpPr>
          <p:cNvPr id="553" name="Google Shape;553;p75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554" name="Google Shape;55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775" y="1781233"/>
            <a:ext cx="7210199" cy="224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6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Graph and recurrent</a:t>
            </a:r>
            <a:r>
              <a:rPr lang="en-GB"/>
              <a:t> neural networks</a:t>
            </a:r>
            <a:endParaRPr/>
          </a:p>
        </p:txBody>
      </p:sp>
      <p:sp>
        <p:nvSpPr>
          <p:cNvPr id="560" name="Google Shape;560;p76"/>
          <p:cNvSpPr/>
          <p:nvPr/>
        </p:nvSpPr>
        <p:spPr>
          <a:xfrm>
            <a:off x="1114425" y="38785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561" name="Google Shape;561;p76"/>
          <p:cNvSpPr txBox="1"/>
          <p:nvPr>
            <p:ph idx="1" type="body"/>
          </p:nvPr>
        </p:nvSpPr>
        <p:spPr>
          <a:xfrm>
            <a:off x="1644650" y="1152475"/>
            <a:ext cx="347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Graph neural networks</a:t>
            </a:r>
            <a:r>
              <a:rPr lang="en-GB"/>
              <a:t> (GNNs) generalize the concept of the CNN to the arbitrary neighborhood structures found in abstract graphs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GB"/>
              <a:t>Three broad types of tasks tackled using GNNs: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node-level tasks, such as node classification and clustering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edge-level tasks, such as edge classification and link prediction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graph-level tasks, such as graph classification and graph matching</a:t>
            </a:r>
            <a:endParaRPr/>
          </a:p>
        </p:txBody>
      </p:sp>
      <p:sp>
        <p:nvSpPr>
          <p:cNvPr id="562" name="Google Shape;562;p76"/>
          <p:cNvSpPr txBox="1"/>
          <p:nvPr>
            <p:ph idx="2" type="body"/>
          </p:nvPr>
        </p:nvSpPr>
        <p:spPr>
          <a:xfrm>
            <a:off x="5360175" y="1152475"/>
            <a:ext cx="347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R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ecurrent neural networks</a:t>
            </a:r>
            <a:r>
              <a:rPr lang="en-GB"/>
              <a:t> (RNNs) contain feedback loops, where node outputs may connect back into the current or previous layers as well as forward towards the output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Looped connections equip the neural network with an analog of working memory, where previously processed training data may influence subsequent training steps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As a result, RNNs are especially well adapted for learning from data where the sequence or timing of data items is significant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7"/>
          <p:cNvSpPr txBox="1"/>
          <p:nvPr>
            <p:ph type="title"/>
          </p:nvPr>
        </p:nvSpPr>
        <p:spPr>
          <a:xfrm>
            <a:off x="1684050" y="526350"/>
            <a:ext cx="71160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Acknowledgments</a:t>
            </a:r>
            <a:endParaRPr/>
          </a:p>
        </p:txBody>
      </p:sp>
      <p:sp>
        <p:nvSpPr>
          <p:cNvPr id="568" name="Google Shape;568;p77"/>
          <p:cNvSpPr txBox="1"/>
          <p:nvPr/>
        </p:nvSpPr>
        <p:spPr>
          <a:xfrm>
            <a:off x="428625" y="1785950"/>
            <a:ext cx="41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569" name="Google Shape;569;p77"/>
          <p:cNvSpPr txBox="1"/>
          <p:nvPr/>
        </p:nvSpPr>
        <p:spPr>
          <a:xfrm>
            <a:off x="2357550" y="3028950"/>
            <a:ext cx="644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Book website: </a:t>
            </a:r>
            <a:r>
              <a:rPr lang="en-GB" sz="1800" u="sng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http://gisacp.duckham.org</a:t>
            </a:r>
            <a: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 </a:t>
            </a:r>
            <a:b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</a:br>
            <a: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All images: GIS: A Computing Perspective 3e, unless otherwise stated </a:t>
            </a:r>
            <a:endParaRPr sz="1800">
              <a:solidFill>
                <a:schemeClr val="l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Artwork: Lou Bloomer</a:t>
            </a:r>
            <a:endParaRPr sz="1800">
              <a:solidFill>
                <a:schemeClr val="l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Representing data using ontologies</a:t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Semantic Web</a:t>
            </a:r>
            <a:r>
              <a:rPr lang="en-GB"/>
              <a:t> consists of a collection of technologies to link data to rich, machine-readable ontologies representing the meaning of that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Resources in the Semantic Web are uniquely identified using a URI (uniform resource identifiers)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Web URLs (uniform resource locators) are a familiar example of URIs commonly used to identify Semantic Web resources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The connections between resources in the Semantic Web are captured using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triples</a:t>
            </a:r>
            <a:r>
              <a:rPr lang="en-GB"/>
              <a:t>: an atomic fact of the form: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200"/>
              <a:t>s</a:t>
            </a:r>
            <a:r>
              <a:rPr lang="en-GB" sz="2200"/>
              <a:t>ubject   predicate    object</a:t>
            </a:r>
            <a:endParaRPr sz="2200"/>
          </a:p>
        </p:txBody>
      </p:sp>
      <p:sp>
        <p:nvSpPr>
          <p:cNvPr id="116" name="Google Shape;116;p16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Subject predicate object</a:t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1644650" y="1152475"/>
            <a:ext cx="415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Representing t</a:t>
            </a:r>
            <a:r>
              <a:rPr lang="en-GB" sz="1600"/>
              <a:t>he fact that “The Eiffel Tower is located in Paris” 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“Eiffel Tower” (subject, “Tour Eiffel” in French)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“located in” (predicate)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“Paris” (object)</a:t>
            </a:r>
            <a:endParaRPr sz="1600"/>
          </a:p>
        </p:txBody>
      </p:sp>
      <p:pic>
        <p:nvPicPr>
          <p:cNvPr id="123" name="Google Shape;123;p17"/>
          <p:cNvPicPr preferRelativeResize="0"/>
          <p:nvPr/>
        </p:nvPicPr>
        <p:blipFill rotWithShape="1">
          <a:blip r:embed="rId3">
            <a:alphaModFix/>
          </a:blip>
          <a:srcRect b="4789" l="0" r="0" t="0"/>
          <a:stretch/>
        </p:blipFill>
        <p:spPr>
          <a:xfrm>
            <a:off x="6208850" y="923875"/>
            <a:ext cx="2623226" cy="384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Knowledge</a:t>
            </a:r>
            <a:r>
              <a:rPr lang="en-GB"/>
              <a:t> graph</a:t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 b="4789" l="0" r="0" t="0"/>
          <a:stretch/>
        </p:blipFill>
        <p:spPr>
          <a:xfrm>
            <a:off x="6208850" y="923875"/>
            <a:ext cx="2623226" cy="384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0050" y="1000700"/>
            <a:ext cx="3732274" cy="376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/>
          <p:nvPr/>
        </p:nvSpPr>
        <p:spPr>
          <a:xfrm>
            <a:off x="1114425" y="2278300"/>
            <a:ext cx="129000" cy="129000"/>
          </a:xfrm>
          <a:prstGeom prst="ellipse">
            <a:avLst/>
          </a:prstGeom>
          <a:solidFill>
            <a:srgbClr val="302161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ISACP3e">
  <a:themeElements>
    <a:clrScheme name="Plum">
      <a:dk1>
        <a:srgbClr val="6C40F5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711D4D"/>
      </a:accent2>
      <a:accent3>
        <a:srgbClr val="302161"/>
      </a:accent3>
      <a:accent4>
        <a:srgbClr val="916AA6"/>
      </a:accent4>
      <a:accent5>
        <a:srgbClr val="C87CA7"/>
      </a:accent5>
      <a:accent6>
        <a:srgbClr val="7F72AB"/>
      </a:accent6>
      <a:hlink>
        <a:srgbClr val="3E3EA1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